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58" r:id="rId2"/>
  </p:sldMasterIdLst>
  <p:notesMasterIdLst>
    <p:notesMasterId r:id="rId46"/>
  </p:notesMasterIdLst>
  <p:handoutMasterIdLst>
    <p:handoutMasterId r:id="rId47"/>
  </p:handoutMasterIdLst>
  <p:sldIdLst>
    <p:sldId id="485" r:id="rId3"/>
    <p:sldId id="674" r:id="rId4"/>
    <p:sldId id="533" r:id="rId5"/>
    <p:sldId id="591" r:id="rId6"/>
    <p:sldId id="629" r:id="rId7"/>
    <p:sldId id="598" r:id="rId8"/>
    <p:sldId id="670" r:id="rId9"/>
    <p:sldId id="612" r:id="rId10"/>
    <p:sldId id="669" r:id="rId11"/>
    <p:sldId id="634" r:id="rId12"/>
    <p:sldId id="636" r:id="rId13"/>
    <p:sldId id="637" r:id="rId14"/>
    <p:sldId id="638" r:id="rId15"/>
    <p:sldId id="640" r:id="rId16"/>
    <p:sldId id="639" r:id="rId17"/>
    <p:sldId id="635" r:id="rId18"/>
    <p:sldId id="631" r:id="rId19"/>
    <p:sldId id="641" r:id="rId20"/>
    <p:sldId id="643" r:id="rId21"/>
    <p:sldId id="645" r:id="rId22"/>
    <p:sldId id="646" r:id="rId23"/>
    <p:sldId id="644" r:id="rId24"/>
    <p:sldId id="632" r:id="rId25"/>
    <p:sldId id="647" r:id="rId26"/>
    <p:sldId id="649" r:id="rId27"/>
    <p:sldId id="651" r:id="rId28"/>
    <p:sldId id="652" r:id="rId29"/>
    <p:sldId id="653" r:id="rId30"/>
    <p:sldId id="648" r:id="rId31"/>
    <p:sldId id="633" r:id="rId32"/>
    <p:sldId id="654" r:id="rId33"/>
    <p:sldId id="656" r:id="rId34"/>
    <p:sldId id="657" r:id="rId35"/>
    <p:sldId id="659" r:id="rId36"/>
    <p:sldId id="660" r:id="rId37"/>
    <p:sldId id="663" r:id="rId38"/>
    <p:sldId id="655" r:id="rId39"/>
    <p:sldId id="667" r:id="rId40"/>
    <p:sldId id="661" r:id="rId41"/>
    <p:sldId id="662" r:id="rId42"/>
    <p:sldId id="658" r:id="rId43"/>
    <p:sldId id="642" r:id="rId44"/>
    <p:sldId id="582" r:id="rId45"/>
  </p:sldIdLst>
  <p:sldSz cx="9144000" cy="5143500" type="screen16x9"/>
  <p:notesSz cx="7010400" cy="9296400"/>
  <p:embeddedFontLst>
    <p:embeddedFont>
      <p:font typeface="Calibri" panose="020F0502020204030204" pitchFamily="34" charset="0"/>
      <p:regular r:id="rId48"/>
      <p:bold r:id="rId49"/>
      <p:italic r:id="rId50"/>
      <p:boldItalic r:id="rId51"/>
    </p:embeddedFont>
    <p:embeddedFont>
      <p:font typeface="Corbel" panose="020B0503020204020204" pitchFamily="34" charset="0"/>
      <p:regular r:id="rId52"/>
      <p:bold r:id="rId53"/>
      <p:italic r:id="rId54"/>
      <p:boldItalic r:id="rId55"/>
    </p:embeddedFont>
    <p:embeddedFont>
      <p:font typeface="PhoenixScriptFLF" panose="020B0604020202020204"/>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guide id="4" orient="horz" pos="214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guide id="3" orient="horz" pos="3024">
          <p15:clr>
            <a:srgbClr val="A4A3A4"/>
          </p15:clr>
        </p15:guide>
        <p15:guide id="4" pos="2304">
          <p15:clr>
            <a:srgbClr val="A4A3A4"/>
          </p15:clr>
        </p15:guide>
        <p15:guide id="5" orient="horz" pos="2835">
          <p15:clr>
            <a:srgbClr val="A4A3A4"/>
          </p15:clr>
        </p15:guide>
        <p15:guide id="6" pos="21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ene" initials="CR" lastIdx="4" clrIdx="0"/>
  <p:cmAuthor id="1" name="Susan Balfour" initials="SB" lastIdx="14" clrIdx="1"/>
  <p:cmAuthor id="2" name="roseanne berry" initials="rb" lastIdx="20" clrIdx="2"/>
  <p:cmAuthor id="3" name="Roseanne Berry" initials="RB" lastIdx="4" clrIdx="3"/>
  <p:cmAuthor id="4" name="Charlene Ross" initials="CR" lastIdx="5" clrIdx="4">
    <p:extLst/>
  </p:cmAuthor>
  <p:cmAuthor id="5" name="charlene ross" initials="cr" lastIdx="5" clrIdx="5">
    <p:extLst>
      <p:ext uri="{19B8F6BF-5375-455C-9EA6-DF929625EA0E}">
        <p15:presenceInfo xmlns:p15="http://schemas.microsoft.com/office/powerpoint/2012/main" userId="24b5362d56f3e7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970"/>
    <a:srgbClr val="01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11" autoAdjust="0"/>
  </p:normalViewPr>
  <p:slideViewPr>
    <p:cSldViewPr showGuides="1">
      <p:cViewPr varScale="1">
        <p:scale>
          <a:sx n="81" d="100"/>
          <a:sy n="81" d="100"/>
        </p:scale>
        <p:origin x="1668" y="42"/>
      </p:cViewPr>
      <p:guideLst>
        <p:guide orient="horz" pos="2160"/>
        <p:guide pos="2880"/>
        <p:guide orient="horz" pos="1620"/>
        <p:guide orient="horz" pos="2148"/>
      </p:guideLst>
    </p:cSldViewPr>
  </p:slideViewPr>
  <p:notesTextViewPr>
    <p:cViewPr>
      <p:scale>
        <a:sx n="1" d="1"/>
        <a:sy n="1" d="1"/>
      </p:scale>
      <p:origin x="0" y="0"/>
    </p:cViewPr>
  </p:notesTextViewPr>
  <p:sorterViewPr>
    <p:cViewPr>
      <p:scale>
        <a:sx n="130" d="100"/>
        <a:sy n="130" d="100"/>
      </p:scale>
      <p:origin x="0" y="-15783"/>
    </p:cViewPr>
  </p:sorterViewPr>
  <p:notesViewPr>
    <p:cSldViewPr showGuides="1">
      <p:cViewPr varScale="1">
        <p:scale>
          <a:sx n="60" d="100"/>
          <a:sy n="60" d="100"/>
        </p:scale>
        <p:origin x="-2235" y="-48"/>
      </p:cViewPr>
      <p:guideLst>
        <p:guide orient="horz" pos="2928"/>
        <p:guide pos="2208"/>
        <p:guide orient="horz" pos="3024"/>
        <p:guide pos="2304"/>
        <p:guide orient="horz" pos="2835"/>
        <p:guide pos="211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7.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77C60-C9CE-4B5D-A794-D7BAFF626E00}" type="doc">
      <dgm:prSet loTypeId="urn:microsoft.com/office/officeart/2005/8/layout/hList7#1" loCatId="list" qsTypeId="urn:microsoft.com/office/officeart/2005/8/quickstyle/simple1" qsCatId="simple" csTypeId="urn:microsoft.com/office/officeart/2005/8/colors/accent1_2" csCatId="accent1" phldr="1"/>
      <dgm:spPr/>
    </dgm:pt>
    <dgm:pt modelId="{982A9893-AF29-44BF-9EE1-825C96CCCB84}">
      <dgm:prSet phldrT="[Text]"/>
      <dgm:spPr/>
      <dgm:t>
        <a:bodyPr/>
        <a:lstStyle/>
        <a:p>
          <a:r>
            <a:rPr lang="en-US" dirty="0">
              <a:latin typeface="Arial" panose="020B0604020202020204" pitchFamily="34" charset="0"/>
              <a:cs typeface="Arial" panose="020B0604020202020204" pitchFamily="34" charset="0"/>
            </a:rPr>
            <a:t>Address systemic gaps  </a:t>
          </a:r>
        </a:p>
      </dgm:t>
      <dgm:extLst>
        <a:ext uri="{E40237B7-FDA0-4F09-8148-C483321AD2D9}">
          <dgm14:cNvPr xmlns:dgm14="http://schemas.microsoft.com/office/drawing/2010/diagram" id="0" name="" descr="Address systemic gaps, establish consistency, encourage coordination." title="Goals for the Rule"/>
        </a:ext>
      </dgm:extLst>
    </dgm:pt>
    <dgm:pt modelId="{218B9BB6-ED6A-4AE6-AE96-F46EB8019E39}" type="parTrans" cxnId="{6CD0867F-E7D9-4D6E-8421-3F112030556B}">
      <dgm:prSet/>
      <dgm:spPr/>
      <dgm:t>
        <a:bodyPr/>
        <a:lstStyle/>
        <a:p>
          <a:endParaRPr lang="en-US"/>
        </a:p>
      </dgm:t>
    </dgm:pt>
    <dgm:pt modelId="{743629A4-0FAF-4D8C-AD37-606688062970}" type="sibTrans" cxnId="{6CD0867F-E7D9-4D6E-8421-3F112030556B}">
      <dgm:prSet/>
      <dgm:spPr/>
      <dgm:t>
        <a:bodyPr/>
        <a:lstStyle/>
        <a:p>
          <a:endParaRPr lang="en-US"/>
        </a:p>
      </dgm:t>
    </dgm:pt>
    <dgm:pt modelId="{4100DFDA-6187-4CAB-98EC-F1FCD515AD00}">
      <dgm:prSet phldrT="[Text]"/>
      <dgm:spPr/>
      <dgm:t>
        <a:bodyPr/>
        <a:lstStyle/>
        <a:p>
          <a:r>
            <a:rPr lang="en-US" dirty="0">
              <a:latin typeface="Arial" panose="020B0604020202020204" pitchFamily="34" charset="0"/>
              <a:cs typeface="Arial" panose="020B0604020202020204" pitchFamily="34" charset="0"/>
            </a:rPr>
            <a:t>Establish consistency</a:t>
          </a:r>
        </a:p>
      </dgm:t>
    </dgm:pt>
    <dgm:pt modelId="{00982176-5CFD-4A9D-B838-1841B248C78E}" type="parTrans" cxnId="{856E57D4-B6CE-4FCF-89EE-DC7E2426A457}">
      <dgm:prSet/>
      <dgm:spPr/>
      <dgm:t>
        <a:bodyPr/>
        <a:lstStyle/>
        <a:p>
          <a:endParaRPr lang="en-US"/>
        </a:p>
      </dgm:t>
    </dgm:pt>
    <dgm:pt modelId="{B1681C19-379C-4EE6-BB21-3F0D567FA05A}" type="sibTrans" cxnId="{856E57D4-B6CE-4FCF-89EE-DC7E2426A457}">
      <dgm:prSet/>
      <dgm:spPr/>
      <dgm:t>
        <a:bodyPr/>
        <a:lstStyle/>
        <a:p>
          <a:endParaRPr lang="en-US"/>
        </a:p>
      </dgm:t>
    </dgm:pt>
    <dgm:pt modelId="{29BCA6C7-AB94-4DDC-9002-88ECCECDD470}">
      <dgm:prSet phldrT="[Text]"/>
      <dgm:spPr/>
      <dgm:t>
        <a:bodyPr/>
        <a:lstStyle/>
        <a:p>
          <a:r>
            <a:rPr lang="en-US" dirty="0">
              <a:latin typeface="Arial" panose="020B0604020202020204" pitchFamily="34" charset="0"/>
              <a:cs typeface="Arial" panose="020B0604020202020204" pitchFamily="34" charset="0"/>
            </a:rPr>
            <a:t>Encourage coordination</a:t>
          </a:r>
        </a:p>
      </dgm:t>
      <dgm:extLst>
        <a:ext uri="{E40237B7-FDA0-4F09-8148-C483321AD2D9}">
          <dgm14:cNvPr xmlns:dgm14="http://schemas.microsoft.com/office/drawing/2010/diagram" id="0" name="" descr="Three goals for the rule: address systemic gaps, establish consistency, and encourage coordination." title="Goals for the Rule"/>
        </a:ext>
      </dgm:extLst>
    </dgm:pt>
    <dgm:pt modelId="{708B6C34-6D74-4F56-A826-5CCC00AB734A}" type="parTrans" cxnId="{C2FB1B0A-9CF0-4C48-835C-E396B13158A6}">
      <dgm:prSet/>
      <dgm:spPr/>
      <dgm:t>
        <a:bodyPr/>
        <a:lstStyle/>
        <a:p>
          <a:endParaRPr lang="en-US"/>
        </a:p>
      </dgm:t>
    </dgm:pt>
    <dgm:pt modelId="{95208092-1108-42CA-8183-CAE2CBA67A17}" type="sibTrans" cxnId="{C2FB1B0A-9CF0-4C48-835C-E396B13158A6}">
      <dgm:prSet/>
      <dgm:spPr/>
      <dgm:t>
        <a:bodyPr/>
        <a:lstStyle/>
        <a:p>
          <a:endParaRPr lang="en-US"/>
        </a:p>
      </dgm:t>
    </dgm:pt>
    <dgm:pt modelId="{5259A90A-D943-4F44-B744-430CF8FFFA8D}" type="pres">
      <dgm:prSet presAssocID="{16977C60-C9CE-4B5D-A794-D7BAFF626E00}" presName="Name0" presStyleCnt="0">
        <dgm:presLayoutVars>
          <dgm:dir/>
          <dgm:resizeHandles val="exact"/>
        </dgm:presLayoutVars>
      </dgm:prSet>
      <dgm:spPr/>
    </dgm:pt>
    <dgm:pt modelId="{54CDFF4C-81B0-41BB-9998-7B4B129B3E28}" type="pres">
      <dgm:prSet presAssocID="{16977C60-C9CE-4B5D-A794-D7BAFF626E00}" presName="fgShape" presStyleLbl="fgShp" presStyleIdx="0" presStyleCnt="1"/>
      <dgm:spPr/>
    </dgm:pt>
    <dgm:pt modelId="{CE3A265A-0DB6-49CD-8425-46DFF56BDCDD}" type="pres">
      <dgm:prSet presAssocID="{16977C60-C9CE-4B5D-A794-D7BAFF626E00}" presName="linComp" presStyleCnt="0"/>
      <dgm:spPr/>
    </dgm:pt>
    <dgm:pt modelId="{D8C8F432-9D2A-423F-A480-E04ABC1348EA}" type="pres">
      <dgm:prSet presAssocID="{982A9893-AF29-44BF-9EE1-825C96CCCB84}" presName="compNode" presStyleCnt="0"/>
      <dgm:spPr/>
    </dgm:pt>
    <dgm:pt modelId="{14380E18-9A73-4693-AA09-9A5B938DE7BE}" type="pres">
      <dgm:prSet presAssocID="{982A9893-AF29-44BF-9EE1-825C96CCCB84}" presName="bkgdShape" presStyleLbl="node1" presStyleIdx="0" presStyleCnt="3"/>
      <dgm:spPr/>
    </dgm:pt>
    <dgm:pt modelId="{52792FB9-D706-44E9-8794-BA0A0D87EE97}" type="pres">
      <dgm:prSet presAssocID="{982A9893-AF29-44BF-9EE1-825C96CCCB84}" presName="nodeTx" presStyleLbl="node1" presStyleIdx="0" presStyleCnt="3">
        <dgm:presLayoutVars>
          <dgm:bulletEnabled val="1"/>
        </dgm:presLayoutVars>
      </dgm:prSet>
      <dgm:spPr/>
    </dgm:pt>
    <dgm:pt modelId="{7ED8C7D9-E7AA-49D5-B7CA-202B5E8212D9}" type="pres">
      <dgm:prSet presAssocID="{982A9893-AF29-44BF-9EE1-825C96CCCB84}" presName="invisiNode" presStyleLbl="node1" presStyleIdx="0" presStyleCnt="3"/>
      <dgm:spPr/>
    </dgm:pt>
    <dgm:pt modelId="{878BC7C1-2F4C-46EE-9F04-B02E8B8A9171}" type="pres">
      <dgm:prSet presAssocID="{982A9893-AF29-44BF-9EE1-825C96CCCB84}" presName="imagNode" presStyleLbl="fgImgPlace1" presStyleIdx="0" presStyleCnt="3" custScaleX="130590" custScaleY="122472" custLinFactNeighborX="-2130" custLinFactNeighborY="2130"/>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t="-25000" b="-25000"/>
          </a:stretch>
        </a:blipFill>
      </dgm:spPr>
    </dgm:pt>
    <dgm:pt modelId="{710D4F04-8E65-41C1-AE1A-EC820565D65D}" type="pres">
      <dgm:prSet presAssocID="{743629A4-0FAF-4D8C-AD37-606688062970}" presName="sibTrans" presStyleLbl="sibTrans2D1" presStyleIdx="0" presStyleCnt="0"/>
      <dgm:spPr/>
    </dgm:pt>
    <dgm:pt modelId="{5B0D38DC-7CF7-4C7E-91E7-940A04B4AF00}" type="pres">
      <dgm:prSet presAssocID="{4100DFDA-6187-4CAB-98EC-F1FCD515AD00}" presName="compNode" presStyleCnt="0"/>
      <dgm:spPr/>
    </dgm:pt>
    <dgm:pt modelId="{8DA777F8-8704-4AAB-9FA5-0F95BB444C08}" type="pres">
      <dgm:prSet presAssocID="{4100DFDA-6187-4CAB-98EC-F1FCD515AD00}" presName="bkgdShape" presStyleLbl="node1" presStyleIdx="1" presStyleCnt="3" custLinFactNeighborX="788" custLinFactNeighborY="-18246"/>
      <dgm:spPr/>
    </dgm:pt>
    <dgm:pt modelId="{AEC3DBBF-E3B5-48F9-B68F-834054216858}" type="pres">
      <dgm:prSet presAssocID="{4100DFDA-6187-4CAB-98EC-F1FCD515AD00}" presName="nodeTx" presStyleLbl="node1" presStyleIdx="1" presStyleCnt="3">
        <dgm:presLayoutVars>
          <dgm:bulletEnabled val="1"/>
        </dgm:presLayoutVars>
      </dgm:prSet>
      <dgm:spPr/>
    </dgm:pt>
    <dgm:pt modelId="{0CDE0D8A-336E-4555-9A78-8010E6148BF3}" type="pres">
      <dgm:prSet presAssocID="{4100DFDA-6187-4CAB-98EC-F1FCD515AD00}" presName="invisiNode" presStyleLbl="node1" presStyleIdx="1" presStyleCnt="3"/>
      <dgm:spPr/>
    </dgm:pt>
    <dgm:pt modelId="{CBF537D4-A545-4B6C-939F-63E432C9F5A6}" type="pres">
      <dgm:prSet presAssocID="{4100DFDA-6187-4CAB-98EC-F1FCD515AD00}" presName="imagNode" presStyleLbl="fgImgPlace1" presStyleIdx="1" presStyleCnt="3" custScaleX="129927" custScaleY="115205" custLinFactNeighborX="1065" custLinFactNeighborY="-831"/>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AB92182A-DE47-4F5D-AAE9-9241E3443498}" type="pres">
      <dgm:prSet presAssocID="{B1681C19-379C-4EE6-BB21-3F0D567FA05A}" presName="sibTrans" presStyleLbl="sibTrans2D1" presStyleIdx="0" presStyleCnt="0"/>
      <dgm:spPr/>
    </dgm:pt>
    <dgm:pt modelId="{4570698D-C253-448B-B958-9248DE8E585F}" type="pres">
      <dgm:prSet presAssocID="{29BCA6C7-AB94-4DDC-9002-88ECCECDD470}" presName="compNode" presStyleCnt="0"/>
      <dgm:spPr/>
    </dgm:pt>
    <dgm:pt modelId="{DC57AA67-BB0C-436A-8311-CCADCB517509}" type="pres">
      <dgm:prSet presAssocID="{29BCA6C7-AB94-4DDC-9002-88ECCECDD470}" presName="bkgdShape" presStyleLbl="node1" presStyleIdx="2" presStyleCnt="3" custLinFactNeighborX="2836" custLinFactNeighborY="-18415"/>
      <dgm:spPr/>
    </dgm:pt>
    <dgm:pt modelId="{A7079005-9C7D-4CC2-AF0F-671C3A00B010}" type="pres">
      <dgm:prSet presAssocID="{29BCA6C7-AB94-4DDC-9002-88ECCECDD470}" presName="nodeTx" presStyleLbl="node1" presStyleIdx="2" presStyleCnt="3">
        <dgm:presLayoutVars>
          <dgm:bulletEnabled val="1"/>
        </dgm:presLayoutVars>
      </dgm:prSet>
      <dgm:spPr/>
    </dgm:pt>
    <dgm:pt modelId="{B649FBB1-0B4B-4609-871C-FED7BF315C9F}" type="pres">
      <dgm:prSet presAssocID="{29BCA6C7-AB94-4DDC-9002-88ECCECDD470}" presName="invisiNode" presStyleLbl="node1" presStyleIdx="2" presStyleCnt="3"/>
      <dgm:spPr/>
    </dgm:pt>
    <dgm:pt modelId="{50205122-CAA7-4B2D-9630-970F04BD2C9B}" type="pres">
      <dgm:prSet presAssocID="{29BCA6C7-AB94-4DDC-9002-88ECCECDD470}" presName="imagNode" presStyleLbl="fgImgPlace1" presStyleIdx="2" presStyleCnt="3" custScaleX="124201" custScaleY="121688"/>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Lst>
  <dgm:cxnLst>
    <dgm:cxn modelId="{C2FB1B0A-9CF0-4C48-835C-E396B13158A6}" srcId="{16977C60-C9CE-4B5D-A794-D7BAFF626E00}" destId="{29BCA6C7-AB94-4DDC-9002-88ECCECDD470}" srcOrd="2" destOrd="0" parTransId="{708B6C34-6D74-4F56-A826-5CCC00AB734A}" sibTransId="{95208092-1108-42CA-8183-CAE2CBA67A17}"/>
    <dgm:cxn modelId="{64F69C5D-4083-4190-BF40-CCB1FCA80BA1}" type="presOf" srcId="{B1681C19-379C-4EE6-BB21-3F0D567FA05A}" destId="{AB92182A-DE47-4F5D-AAE9-9241E3443498}" srcOrd="0" destOrd="0" presId="urn:microsoft.com/office/officeart/2005/8/layout/hList7#1"/>
    <dgm:cxn modelId="{A4631D5F-EE63-427B-AF54-ED36CEAFD75F}" type="presOf" srcId="{743629A4-0FAF-4D8C-AD37-606688062970}" destId="{710D4F04-8E65-41C1-AE1A-EC820565D65D}" srcOrd="0" destOrd="0" presId="urn:microsoft.com/office/officeart/2005/8/layout/hList7#1"/>
    <dgm:cxn modelId="{08EB3B69-1B6B-43C2-9F0F-06FB18A0B04C}" type="presOf" srcId="{982A9893-AF29-44BF-9EE1-825C96CCCB84}" destId="{52792FB9-D706-44E9-8794-BA0A0D87EE97}" srcOrd="1" destOrd="0" presId="urn:microsoft.com/office/officeart/2005/8/layout/hList7#1"/>
    <dgm:cxn modelId="{871AF570-2987-4075-A625-25F095C26C13}" type="presOf" srcId="{29BCA6C7-AB94-4DDC-9002-88ECCECDD470}" destId="{DC57AA67-BB0C-436A-8311-CCADCB517509}" srcOrd="0" destOrd="0" presId="urn:microsoft.com/office/officeart/2005/8/layout/hList7#1"/>
    <dgm:cxn modelId="{998D257D-9620-49B8-BDCE-F7FDEB504556}" type="presOf" srcId="{29BCA6C7-AB94-4DDC-9002-88ECCECDD470}" destId="{A7079005-9C7D-4CC2-AF0F-671C3A00B010}" srcOrd="1" destOrd="0" presId="urn:microsoft.com/office/officeart/2005/8/layout/hList7#1"/>
    <dgm:cxn modelId="{6CD0867F-E7D9-4D6E-8421-3F112030556B}" srcId="{16977C60-C9CE-4B5D-A794-D7BAFF626E00}" destId="{982A9893-AF29-44BF-9EE1-825C96CCCB84}" srcOrd="0" destOrd="0" parTransId="{218B9BB6-ED6A-4AE6-AE96-F46EB8019E39}" sibTransId="{743629A4-0FAF-4D8C-AD37-606688062970}"/>
    <dgm:cxn modelId="{C1467F87-A798-4E85-B714-277962D58C77}" type="presOf" srcId="{4100DFDA-6187-4CAB-98EC-F1FCD515AD00}" destId="{AEC3DBBF-E3B5-48F9-B68F-834054216858}" srcOrd="1" destOrd="0" presId="urn:microsoft.com/office/officeart/2005/8/layout/hList7#1"/>
    <dgm:cxn modelId="{7595E8BC-966F-45ED-8564-02F338247275}" type="presOf" srcId="{982A9893-AF29-44BF-9EE1-825C96CCCB84}" destId="{14380E18-9A73-4693-AA09-9A5B938DE7BE}" srcOrd="0" destOrd="0" presId="urn:microsoft.com/office/officeart/2005/8/layout/hList7#1"/>
    <dgm:cxn modelId="{55E0B8BF-AADE-4516-85F6-DA992ADB8D5C}" type="presOf" srcId="{16977C60-C9CE-4B5D-A794-D7BAFF626E00}" destId="{5259A90A-D943-4F44-B744-430CF8FFFA8D}" srcOrd="0" destOrd="0" presId="urn:microsoft.com/office/officeart/2005/8/layout/hList7#1"/>
    <dgm:cxn modelId="{5D0439C8-69E5-48DD-B1F1-5A19F3D52EF3}" type="presOf" srcId="{4100DFDA-6187-4CAB-98EC-F1FCD515AD00}" destId="{8DA777F8-8704-4AAB-9FA5-0F95BB444C08}" srcOrd="0" destOrd="0" presId="urn:microsoft.com/office/officeart/2005/8/layout/hList7#1"/>
    <dgm:cxn modelId="{856E57D4-B6CE-4FCF-89EE-DC7E2426A457}" srcId="{16977C60-C9CE-4B5D-A794-D7BAFF626E00}" destId="{4100DFDA-6187-4CAB-98EC-F1FCD515AD00}" srcOrd="1" destOrd="0" parTransId="{00982176-5CFD-4A9D-B838-1841B248C78E}" sibTransId="{B1681C19-379C-4EE6-BB21-3F0D567FA05A}"/>
    <dgm:cxn modelId="{A3703122-1F1E-473D-BEAA-0A1E04296734}" type="presParOf" srcId="{5259A90A-D943-4F44-B744-430CF8FFFA8D}" destId="{54CDFF4C-81B0-41BB-9998-7B4B129B3E28}" srcOrd="0" destOrd="0" presId="urn:microsoft.com/office/officeart/2005/8/layout/hList7#1"/>
    <dgm:cxn modelId="{ED9EF281-5B37-4BAD-AC77-05B827AA528E}" type="presParOf" srcId="{5259A90A-D943-4F44-B744-430CF8FFFA8D}" destId="{CE3A265A-0DB6-49CD-8425-46DFF56BDCDD}" srcOrd="1" destOrd="0" presId="urn:microsoft.com/office/officeart/2005/8/layout/hList7#1"/>
    <dgm:cxn modelId="{162167CD-10DE-4C13-9478-9C033FD44B13}" type="presParOf" srcId="{CE3A265A-0DB6-49CD-8425-46DFF56BDCDD}" destId="{D8C8F432-9D2A-423F-A480-E04ABC1348EA}" srcOrd="0" destOrd="0" presId="urn:microsoft.com/office/officeart/2005/8/layout/hList7#1"/>
    <dgm:cxn modelId="{8C3C0741-0769-4FE0-804F-A01B10BF3292}" type="presParOf" srcId="{D8C8F432-9D2A-423F-A480-E04ABC1348EA}" destId="{14380E18-9A73-4693-AA09-9A5B938DE7BE}" srcOrd="0" destOrd="0" presId="urn:microsoft.com/office/officeart/2005/8/layout/hList7#1"/>
    <dgm:cxn modelId="{AA1DF8F9-BC92-4EE6-A49E-148702A86D5D}" type="presParOf" srcId="{D8C8F432-9D2A-423F-A480-E04ABC1348EA}" destId="{52792FB9-D706-44E9-8794-BA0A0D87EE97}" srcOrd="1" destOrd="0" presId="urn:microsoft.com/office/officeart/2005/8/layout/hList7#1"/>
    <dgm:cxn modelId="{7AC705BE-6A57-438E-84EB-42B72798EDE7}" type="presParOf" srcId="{D8C8F432-9D2A-423F-A480-E04ABC1348EA}" destId="{7ED8C7D9-E7AA-49D5-B7CA-202B5E8212D9}" srcOrd="2" destOrd="0" presId="urn:microsoft.com/office/officeart/2005/8/layout/hList7#1"/>
    <dgm:cxn modelId="{2FC82232-F342-491B-96A1-C65F2886B061}" type="presParOf" srcId="{D8C8F432-9D2A-423F-A480-E04ABC1348EA}" destId="{878BC7C1-2F4C-46EE-9F04-B02E8B8A9171}" srcOrd="3" destOrd="0" presId="urn:microsoft.com/office/officeart/2005/8/layout/hList7#1"/>
    <dgm:cxn modelId="{88F8C67B-C9A4-4335-A64B-4DEDE52C6BC3}" type="presParOf" srcId="{CE3A265A-0DB6-49CD-8425-46DFF56BDCDD}" destId="{710D4F04-8E65-41C1-AE1A-EC820565D65D}" srcOrd="1" destOrd="0" presId="urn:microsoft.com/office/officeart/2005/8/layout/hList7#1"/>
    <dgm:cxn modelId="{F4E55C71-AF8B-45F0-A2A1-0FD4D5992D4C}" type="presParOf" srcId="{CE3A265A-0DB6-49CD-8425-46DFF56BDCDD}" destId="{5B0D38DC-7CF7-4C7E-91E7-940A04B4AF00}" srcOrd="2" destOrd="0" presId="urn:microsoft.com/office/officeart/2005/8/layout/hList7#1"/>
    <dgm:cxn modelId="{C18379F7-29DA-49E3-B7DA-98D81DC7B7D7}" type="presParOf" srcId="{5B0D38DC-7CF7-4C7E-91E7-940A04B4AF00}" destId="{8DA777F8-8704-4AAB-9FA5-0F95BB444C08}" srcOrd="0" destOrd="0" presId="urn:microsoft.com/office/officeart/2005/8/layout/hList7#1"/>
    <dgm:cxn modelId="{7D7EBA97-0F2A-4229-BF09-6D61E469309E}" type="presParOf" srcId="{5B0D38DC-7CF7-4C7E-91E7-940A04B4AF00}" destId="{AEC3DBBF-E3B5-48F9-B68F-834054216858}" srcOrd="1" destOrd="0" presId="urn:microsoft.com/office/officeart/2005/8/layout/hList7#1"/>
    <dgm:cxn modelId="{624A01BE-7822-4969-BF5A-E092EF0828C1}" type="presParOf" srcId="{5B0D38DC-7CF7-4C7E-91E7-940A04B4AF00}" destId="{0CDE0D8A-336E-4555-9A78-8010E6148BF3}" srcOrd="2" destOrd="0" presId="urn:microsoft.com/office/officeart/2005/8/layout/hList7#1"/>
    <dgm:cxn modelId="{A64A6EA7-D076-4F25-A9FB-54979001E138}" type="presParOf" srcId="{5B0D38DC-7CF7-4C7E-91E7-940A04B4AF00}" destId="{CBF537D4-A545-4B6C-939F-63E432C9F5A6}" srcOrd="3" destOrd="0" presId="urn:microsoft.com/office/officeart/2005/8/layout/hList7#1"/>
    <dgm:cxn modelId="{C1897722-0A04-4242-BC94-F0C1D068FAF5}" type="presParOf" srcId="{CE3A265A-0DB6-49CD-8425-46DFF56BDCDD}" destId="{AB92182A-DE47-4F5D-AAE9-9241E3443498}" srcOrd="3" destOrd="0" presId="urn:microsoft.com/office/officeart/2005/8/layout/hList7#1"/>
    <dgm:cxn modelId="{519EC5D0-4FE2-4131-9961-8CA367DBC12E}" type="presParOf" srcId="{CE3A265A-0DB6-49CD-8425-46DFF56BDCDD}" destId="{4570698D-C253-448B-B958-9248DE8E585F}" srcOrd="4" destOrd="0" presId="urn:microsoft.com/office/officeart/2005/8/layout/hList7#1"/>
    <dgm:cxn modelId="{CDF4EA33-E1C3-41AD-A1A4-051748EF9F41}" type="presParOf" srcId="{4570698D-C253-448B-B958-9248DE8E585F}" destId="{DC57AA67-BB0C-436A-8311-CCADCB517509}" srcOrd="0" destOrd="0" presId="urn:microsoft.com/office/officeart/2005/8/layout/hList7#1"/>
    <dgm:cxn modelId="{04391847-D1DD-4C32-BF71-DBD7CB456FDA}" type="presParOf" srcId="{4570698D-C253-448B-B958-9248DE8E585F}" destId="{A7079005-9C7D-4CC2-AF0F-671C3A00B010}" srcOrd="1" destOrd="0" presId="urn:microsoft.com/office/officeart/2005/8/layout/hList7#1"/>
    <dgm:cxn modelId="{8B619F47-50CA-47A4-B4BA-73600C7C00DA}" type="presParOf" srcId="{4570698D-C253-448B-B958-9248DE8E585F}" destId="{B649FBB1-0B4B-4609-871C-FED7BF315C9F}" srcOrd="2" destOrd="0" presId="urn:microsoft.com/office/officeart/2005/8/layout/hList7#1"/>
    <dgm:cxn modelId="{86DC1168-34BE-446F-9029-DAD8458236AA}" type="presParOf" srcId="{4570698D-C253-448B-B958-9248DE8E585F}" destId="{50205122-CAA7-4B2D-9630-970F04BD2C9B}"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CFFE75-F168-43F3-832D-408E07C5776B}" type="doc">
      <dgm:prSet loTypeId="urn:microsoft.com/office/officeart/2005/8/layout/process1" loCatId="process" qsTypeId="urn:microsoft.com/office/officeart/2005/8/quickstyle/simple1" qsCatId="simple" csTypeId="urn:microsoft.com/office/officeart/2005/8/colors/accent1_2" csCatId="accent1" phldr="1"/>
      <dgm:spPr/>
    </dgm:pt>
    <dgm:pt modelId="{8A6A3C41-A373-43CC-B465-FCBE22BB8467}">
      <dgm:prSet phldrT="[Text]"/>
      <dgm:spPr/>
      <dgm:t>
        <a:bodyPr/>
        <a:lstStyle/>
        <a:p>
          <a:r>
            <a:rPr lang="en-US" dirty="0"/>
            <a:t>Emergency Plan</a:t>
          </a:r>
        </a:p>
      </dgm:t>
    </dgm:pt>
    <dgm:pt modelId="{FBEA9BFF-CFF2-4A2F-A95A-DA4BEBAFC429}" type="parTrans" cxnId="{1DC31634-43BB-4EE6-A485-A14D16EB4324}">
      <dgm:prSet/>
      <dgm:spPr/>
      <dgm:t>
        <a:bodyPr/>
        <a:lstStyle/>
        <a:p>
          <a:endParaRPr lang="en-US"/>
        </a:p>
      </dgm:t>
    </dgm:pt>
    <dgm:pt modelId="{E5A7BC3B-DA0A-4377-847E-4BC669BBB7F6}" type="sibTrans" cxnId="{1DC31634-43BB-4EE6-A485-A14D16EB4324}">
      <dgm:prSet/>
      <dgm:spPr/>
      <dgm:t>
        <a:bodyPr/>
        <a:lstStyle/>
        <a:p>
          <a:endParaRPr lang="en-US"/>
        </a:p>
      </dgm:t>
    </dgm:pt>
    <dgm:pt modelId="{1E322B46-7C64-449D-B8D6-1ACF615B94E5}">
      <dgm:prSet phldrT="[Text]"/>
      <dgm:spPr/>
      <dgm:t>
        <a:bodyPr/>
        <a:lstStyle/>
        <a:p>
          <a:r>
            <a:rPr lang="en-US" dirty="0"/>
            <a:t>P&amp;P</a:t>
          </a:r>
        </a:p>
      </dgm:t>
    </dgm:pt>
    <dgm:pt modelId="{1DF19159-DA25-46EC-9E23-E81A99D7AB1B}" type="parTrans" cxnId="{52A45E13-5C90-4605-AC47-BF7BA0CCC191}">
      <dgm:prSet/>
      <dgm:spPr/>
      <dgm:t>
        <a:bodyPr/>
        <a:lstStyle/>
        <a:p>
          <a:endParaRPr lang="en-US"/>
        </a:p>
      </dgm:t>
    </dgm:pt>
    <dgm:pt modelId="{58C2A380-0896-417F-9866-D4ABF5820A3E}" type="sibTrans" cxnId="{52A45E13-5C90-4605-AC47-BF7BA0CCC191}">
      <dgm:prSet/>
      <dgm:spPr/>
      <dgm:t>
        <a:bodyPr/>
        <a:lstStyle/>
        <a:p>
          <a:endParaRPr lang="en-US"/>
        </a:p>
      </dgm:t>
    </dgm:pt>
    <dgm:pt modelId="{0A51EF13-2228-48D3-8CCA-87BC9B2559C2}">
      <dgm:prSet phldrT="[Text]"/>
      <dgm:spPr/>
      <dgm:t>
        <a:bodyPr/>
        <a:lstStyle/>
        <a:p>
          <a:r>
            <a:rPr lang="en-US" dirty="0"/>
            <a:t>Communication Plan</a:t>
          </a:r>
        </a:p>
      </dgm:t>
    </dgm:pt>
    <dgm:pt modelId="{A403A08F-E9FD-4ABC-A86C-FBE54ACD9FC4}" type="parTrans" cxnId="{F81832A3-41A4-41BD-987C-586EE3204716}">
      <dgm:prSet/>
      <dgm:spPr/>
      <dgm:t>
        <a:bodyPr/>
        <a:lstStyle/>
        <a:p>
          <a:endParaRPr lang="en-US"/>
        </a:p>
      </dgm:t>
    </dgm:pt>
    <dgm:pt modelId="{9374D2F7-0F24-4EC0-A646-3773948BB114}" type="sibTrans" cxnId="{F81832A3-41A4-41BD-987C-586EE3204716}">
      <dgm:prSet/>
      <dgm:spPr/>
      <dgm:t>
        <a:bodyPr/>
        <a:lstStyle/>
        <a:p>
          <a:endParaRPr lang="en-US"/>
        </a:p>
      </dgm:t>
    </dgm:pt>
    <dgm:pt modelId="{2B907EB4-E0BD-4AE3-80FE-EC8153851525}">
      <dgm:prSet/>
      <dgm:spPr/>
      <dgm:t>
        <a:bodyPr/>
        <a:lstStyle/>
        <a:p>
          <a:r>
            <a:rPr lang="en-US" dirty="0"/>
            <a:t>Training &amp; Testing</a:t>
          </a:r>
        </a:p>
      </dgm:t>
    </dgm:pt>
    <dgm:pt modelId="{67B1E04E-EED4-40A7-8244-CBA6C0547A52}" type="parTrans" cxnId="{B595856D-BBCA-46DB-BF72-4C89B24E13F8}">
      <dgm:prSet/>
      <dgm:spPr/>
    </dgm:pt>
    <dgm:pt modelId="{FABB0F30-5D80-4307-8225-A27588764EC4}" type="sibTrans" cxnId="{B595856D-BBCA-46DB-BF72-4C89B24E13F8}">
      <dgm:prSet/>
      <dgm:spPr/>
    </dgm:pt>
    <dgm:pt modelId="{82EDA2E1-A2B3-4754-B9A8-6A8E58ECF617}" type="pres">
      <dgm:prSet presAssocID="{5FCFFE75-F168-43F3-832D-408E07C5776B}" presName="Name0" presStyleCnt="0">
        <dgm:presLayoutVars>
          <dgm:dir/>
          <dgm:resizeHandles val="exact"/>
        </dgm:presLayoutVars>
      </dgm:prSet>
      <dgm:spPr/>
    </dgm:pt>
    <dgm:pt modelId="{1D68A8D7-FE34-4475-9D77-277204D12AD3}" type="pres">
      <dgm:prSet presAssocID="{8A6A3C41-A373-43CC-B465-FCBE22BB8467}" presName="node" presStyleLbl="node1" presStyleIdx="0" presStyleCnt="4" custScaleX="155581" custScaleY="251887">
        <dgm:presLayoutVars>
          <dgm:bulletEnabled val="1"/>
        </dgm:presLayoutVars>
      </dgm:prSet>
      <dgm:spPr/>
    </dgm:pt>
    <dgm:pt modelId="{CC24FADC-EBBC-4F0A-AFF1-BCD3CE744E2C}" type="pres">
      <dgm:prSet presAssocID="{E5A7BC3B-DA0A-4377-847E-4BC669BBB7F6}" presName="sibTrans" presStyleLbl="sibTrans2D1" presStyleIdx="0" presStyleCnt="3"/>
      <dgm:spPr/>
    </dgm:pt>
    <dgm:pt modelId="{7CB5DFEE-4528-4091-AF78-A8492C9EC494}" type="pres">
      <dgm:prSet presAssocID="{E5A7BC3B-DA0A-4377-847E-4BC669BBB7F6}" presName="connectorText" presStyleLbl="sibTrans2D1" presStyleIdx="0" presStyleCnt="3"/>
      <dgm:spPr/>
    </dgm:pt>
    <dgm:pt modelId="{2D51DB16-179E-4365-A3F0-3809340D9314}" type="pres">
      <dgm:prSet presAssocID="{1E322B46-7C64-449D-B8D6-1ACF615B94E5}" presName="node" presStyleLbl="node1" presStyleIdx="1" presStyleCnt="4">
        <dgm:presLayoutVars>
          <dgm:bulletEnabled val="1"/>
        </dgm:presLayoutVars>
      </dgm:prSet>
      <dgm:spPr/>
    </dgm:pt>
    <dgm:pt modelId="{BAFB06C6-CE90-4C85-9A5F-84DF20FDE312}" type="pres">
      <dgm:prSet presAssocID="{58C2A380-0896-417F-9866-D4ABF5820A3E}" presName="sibTrans" presStyleLbl="sibTrans2D1" presStyleIdx="1" presStyleCnt="3"/>
      <dgm:spPr/>
    </dgm:pt>
    <dgm:pt modelId="{EB0CAFF9-3017-4DB2-9FAD-44DEA184059C}" type="pres">
      <dgm:prSet presAssocID="{58C2A380-0896-417F-9866-D4ABF5820A3E}" presName="connectorText" presStyleLbl="sibTrans2D1" presStyleIdx="1" presStyleCnt="3"/>
      <dgm:spPr/>
    </dgm:pt>
    <dgm:pt modelId="{92DA29F9-F344-4FF3-89D4-F81106EC8FE2}" type="pres">
      <dgm:prSet presAssocID="{0A51EF13-2228-48D3-8CCA-87BC9B2559C2}" presName="node" presStyleLbl="node1" presStyleIdx="2" presStyleCnt="4">
        <dgm:presLayoutVars>
          <dgm:bulletEnabled val="1"/>
        </dgm:presLayoutVars>
      </dgm:prSet>
      <dgm:spPr/>
    </dgm:pt>
    <dgm:pt modelId="{F2BE17CA-0676-427F-AED0-6BD7A16C039E}" type="pres">
      <dgm:prSet presAssocID="{9374D2F7-0F24-4EC0-A646-3773948BB114}" presName="sibTrans" presStyleLbl="sibTrans2D1" presStyleIdx="2" presStyleCnt="3"/>
      <dgm:spPr/>
    </dgm:pt>
    <dgm:pt modelId="{707EBA39-E56A-4532-81FF-CA61164517A9}" type="pres">
      <dgm:prSet presAssocID="{9374D2F7-0F24-4EC0-A646-3773948BB114}" presName="connectorText" presStyleLbl="sibTrans2D1" presStyleIdx="2" presStyleCnt="3"/>
      <dgm:spPr/>
    </dgm:pt>
    <dgm:pt modelId="{DDC84110-1537-47B0-8430-2D536E40A85E}" type="pres">
      <dgm:prSet presAssocID="{2B907EB4-E0BD-4AE3-80FE-EC8153851525}" presName="node" presStyleLbl="node1" presStyleIdx="3" presStyleCnt="4">
        <dgm:presLayoutVars>
          <dgm:bulletEnabled val="1"/>
        </dgm:presLayoutVars>
      </dgm:prSet>
      <dgm:spPr/>
    </dgm:pt>
  </dgm:ptLst>
  <dgm:cxnLst>
    <dgm:cxn modelId="{2DA69000-E7C5-4290-A235-A13FCDC79F84}" type="presOf" srcId="{2B907EB4-E0BD-4AE3-80FE-EC8153851525}" destId="{DDC84110-1537-47B0-8430-2D536E40A85E}" srcOrd="0" destOrd="0" presId="urn:microsoft.com/office/officeart/2005/8/layout/process1"/>
    <dgm:cxn modelId="{52A45E13-5C90-4605-AC47-BF7BA0CCC191}" srcId="{5FCFFE75-F168-43F3-832D-408E07C5776B}" destId="{1E322B46-7C64-449D-B8D6-1ACF615B94E5}" srcOrd="1" destOrd="0" parTransId="{1DF19159-DA25-46EC-9E23-E81A99D7AB1B}" sibTransId="{58C2A380-0896-417F-9866-D4ABF5820A3E}"/>
    <dgm:cxn modelId="{96602B2E-FAF2-46EE-BE3C-ED9290794053}" type="presOf" srcId="{58C2A380-0896-417F-9866-D4ABF5820A3E}" destId="{EB0CAFF9-3017-4DB2-9FAD-44DEA184059C}" srcOrd="1" destOrd="0" presId="urn:microsoft.com/office/officeart/2005/8/layout/process1"/>
    <dgm:cxn modelId="{1DC31634-43BB-4EE6-A485-A14D16EB4324}" srcId="{5FCFFE75-F168-43F3-832D-408E07C5776B}" destId="{8A6A3C41-A373-43CC-B465-FCBE22BB8467}" srcOrd="0" destOrd="0" parTransId="{FBEA9BFF-CFF2-4A2F-A95A-DA4BEBAFC429}" sibTransId="{E5A7BC3B-DA0A-4377-847E-4BC669BBB7F6}"/>
    <dgm:cxn modelId="{CBBD1246-C243-44A4-B25B-8F6F6C8FF908}" type="presOf" srcId="{0A51EF13-2228-48D3-8CCA-87BC9B2559C2}" destId="{92DA29F9-F344-4FF3-89D4-F81106EC8FE2}" srcOrd="0" destOrd="0" presId="urn:microsoft.com/office/officeart/2005/8/layout/process1"/>
    <dgm:cxn modelId="{713BD34A-4930-47F3-972F-6DE22D3CEEC4}" type="presOf" srcId="{58C2A380-0896-417F-9866-D4ABF5820A3E}" destId="{BAFB06C6-CE90-4C85-9A5F-84DF20FDE312}" srcOrd="0" destOrd="0" presId="urn:microsoft.com/office/officeart/2005/8/layout/process1"/>
    <dgm:cxn modelId="{B595856D-BBCA-46DB-BF72-4C89B24E13F8}" srcId="{5FCFFE75-F168-43F3-832D-408E07C5776B}" destId="{2B907EB4-E0BD-4AE3-80FE-EC8153851525}" srcOrd="3" destOrd="0" parTransId="{67B1E04E-EED4-40A7-8244-CBA6C0547A52}" sibTransId="{FABB0F30-5D80-4307-8225-A27588764EC4}"/>
    <dgm:cxn modelId="{836ABA88-47D2-447E-84A6-F92554A74482}" type="presOf" srcId="{1E322B46-7C64-449D-B8D6-1ACF615B94E5}" destId="{2D51DB16-179E-4365-A3F0-3809340D9314}" srcOrd="0" destOrd="0" presId="urn:microsoft.com/office/officeart/2005/8/layout/process1"/>
    <dgm:cxn modelId="{C3D3F89C-2FFD-4277-BE97-C8DC82812EEC}" type="presOf" srcId="{E5A7BC3B-DA0A-4377-847E-4BC669BBB7F6}" destId="{CC24FADC-EBBC-4F0A-AFF1-BCD3CE744E2C}" srcOrd="0" destOrd="0" presId="urn:microsoft.com/office/officeart/2005/8/layout/process1"/>
    <dgm:cxn modelId="{F81832A3-41A4-41BD-987C-586EE3204716}" srcId="{5FCFFE75-F168-43F3-832D-408E07C5776B}" destId="{0A51EF13-2228-48D3-8CCA-87BC9B2559C2}" srcOrd="2" destOrd="0" parTransId="{A403A08F-E9FD-4ABC-A86C-FBE54ACD9FC4}" sibTransId="{9374D2F7-0F24-4EC0-A646-3773948BB114}"/>
    <dgm:cxn modelId="{6D0054B8-10BC-4141-8CA7-33E20B7DFCBC}" type="presOf" srcId="{9374D2F7-0F24-4EC0-A646-3773948BB114}" destId="{707EBA39-E56A-4532-81FF-CA61164517A9}" srcOrd="1" destOrd="0" presId="urn:microsoft.com/office/officeart/2005/8/layout/process1"/>
    <dgm:cxn modelId="{42124FDC-4307-407A-BFF7-9EBBA0C4A024}" type="presOf" srcId="{E5A7BC3B-DA0A-4377-847E-4BC669BBB7F6}" destId="{7CB5DFEE-4528-4091-AF78-A8492C9EC494}" srcOrd="1" destOrd="0" presId="urn:microsoft.com/office/officeart/2005/8/layout/process1"/>
    <dgm:cxn modelId="{5AB83AE7-5A0C-4405-8776-46E1BB8B2942}" type="presOf" srcId="{9374D2F7-0F24-4EC0-A646-3773948BB114}" destId="{F2BE17CA-0676-427F-AED0-6BD7A16C039E}" srcOrd="0" destOrd="0" presId="urn:microsoft.com/office/officeart/2005/8/layout/process1"/>
    <dgm:cxn modelId="{04E1C7EA-F4A7-49E6-AFF7-37D88BAE431E}" type="presOf" srcId="{5FCFFE75-F168-43F3-832D-408E07C5776B}" destId="{82EDA2E1-A2B3-4754-B9A8-6A8E58ECF617}" srcOrd="0" destOrd="0" presId="urn:microsoft.com/office/officeart/2005/8/layout/process1"/>
    <dgm:cxn modelId="{67CB5DF3-947E-418F-8257-0B07F1856C5C}" type="presOf" srcId="{8A6A3C41-A373-43CC-B465-FCBE22BB8467}" destId="{1D68A8D7-FE34-4475-9D77-277204D12AD3}" srcOrd="0" destOrd="0" presId="urn:microsoft.com/office/officeart/2005/8/layout/process1"/>
    <dgm:cxn modelId="{F5C24995-9FDB-44EE-8D67-AD7D4B955EFB}" type="presParOf" srcId="{82EDA2E1-A2B3-4754-B9A8-6A8E58ECF617}" destId="{1D68A8D7-FE34-4475-9D77-277204D12AD3}" srcOrd="0" destOrd="0" presId="urn:microsoft.com/office/officeart/2005/8/layout/process1"/>
    <dgm:cxn modelId="{1BBD8D81-7356-4647-BB80-D19AB7AC30B8}" type="presParOf" srcId="{82EDA2E1-A2B3-4754-B9A8-6A8E58ECF617}" destId="{CC24FADC-EBBC-4F0A-AFF1-BCD3CE744E2C}" srcOrd="1" destOrd="0" presId="urn:microsoft.com/office/officeart/2005/8/layout/process1"/>
    <dgm:cxn modelId="{6A949755-64D6-4E46-A8FF-A8369C88FEA1}" type="presParOf" srcId="{CC24FADC-EBBC-4F0A-AFF1-BCD3CE744E2C}" destId="{7CB5DFEE-4528-4091-AF78-A8492C9EC494}" srcOrd="0" destOrd="0" presId="urn:microsoft.com/office/officeart/2005/8/layout/process1"/>
    <dgm:cxn modelId="{832273FC-92D1-40F3-996D-6813B04CE951}" type="presParOf" srcId="{82EDA2E1-A2B3-4754-B9A8-6A8E58ECF617}" destId="{2D51DB16-179E-4365-A3F0-3809340D9314}" srcOrd="2" destOrd="0" presId="urn:microsoft.com/office/officeart/2005/8/layout/process1"/>
    <dgm:cxn modelId="{F286074A-8EC6-44D1-B675-A7E6B798D32F}" type="presParOf" srcId="{82EDA2E1-A2B3-4754-B9A8-6A8E58ECF617}" destId="{BAFB06C6-CE90-4C85-9A5F-84DF20FDE312}" srcOrd="3" destOrd="0" presId="urn:microsoft.com/office/officeart/2005/8/layout/process1"/>
    <dgm:cxn modelId="{7FCB0F18-3BA5-4592-BF89-10CEB780E20F}" type="presParOf" srcId="{BAFB06C6-CE90-4C85-9A5F-84DF20FDE312}" destId="{EB0CAFF9-3017-4DB2-9FAD-44DEA184059C}" srcOrd="0" destOrd="0" presId="urn:microsoft.com/office/officeart/2005/8/layout/process1"/>
    <dgm:cxn modelId="{B6386698-9FCC-46D8-B12E-7327149EC155}" type="presParOf" srcId="{82EDA2E1-A2B3-4754-B9A8-6A8E58ECF617}" destId="{92DA29F9-F344-4FF3-89D4-F81106EC8FE2}" srcOrd="4" destOrd="0" presId="urn:microsoft.com/office/officeart/2005/8/layout/process1"/>
    <dgm:cxn modelId="{FCF73A5F-DE80-4346-A434-8E1519D6171F}" type="presParOf" srcId="{82EDA2E1-A2B3-4754-B9A8-6A8E58ECF617}" destId="{F2BE17CA-0676-427F-AED0-6BD7A16C039E}" srcOrd="5" destOrd="0" presId="urn:microsoft.com/office/officeart/2005/8/layout/process1"/>
    <dgm:cxn modelId="{938DAFE8-6CFC-4551-BEFA-BB1A1C139A4A}" type="presParOf" srcId="{F2BE17CA-0676-427F-AED0-6BD7A16C039E}" destId="{707EBA39-E56A-4532-81FF-CA61164517A9}" srcOrd="0" destOrd="0" presId="urn:microsoft.com/office/officeart/2005/8/layout/process1"/>
    <dgm:cxn modelId="{4DD157CF-559A-4508-9EBB-942AE0848E63}" type="presParOf" srcId="{82EDA2E1-A2B3-4754-B9A8-6A8E58ECF617}" destId="{DDC84110-1537-47B0-8430-2D536E40A85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0E18-9A73-4693-AA09-9A5B938DE7BE}">
      <dsp:nvSpPr>
        <dsp:cNvPr id="0" name=""/>
        <dsp:cNvSpPr/>
      </dsp:nvSpPr>
      <dsp:spPr>
        <a:xfrm>
          <a:off x="1579" y="0"/>
          <a:ext cx="2457644" cy="33848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Address systemic gaps  </a:t>
          </a:r>
        </a:p>
      </dsp:txBody>
      <dsp:txXfrm>
        <a:off x="1579" y="1353924"/>
        <a:ext cx="2457644" cy="1353924"/>
      </dsp:txXfrm>
    </dsp:sp>
    <dsp:sp modelId="{878BC7C1-2F4C-46EE-9F04-B02E8B8A9171}">
      <dsp:nvSpPr>
        <dsp:cNvPr id="0" name=""/>
        <dsp:cNvSpPr/>
      </dsp:nvSpPr>
      <dsp:spPr>
        <a:xfrm>
          <a:off x="470425" y="100451"/>
          <a:ext cx="1471935" cy="1380433"/>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777F8-8704-4AAB-9FA5-0F95BB444C08}">
      <dsp:nvSpPr>
        <dsp:cNvPr id="0" name=""/>
        <dsp:cNvSpPr/>
      </dsp:nvSpPr>
      <dsp:spPr>
        <a:xfrm>
          <a:off x="2552319" y="0"/>
          <a:ext cx="2457644" cy="33848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Establish consistency</a:t>
          </a:r>
        </a:p>
      </dsp:txBody>
      <dsp:txXfrm>
        <a:off x="2552319" y="1353924"/>
        <a:ext cx="2457644" cy="1353924"/>
      </dsp:txXfrm>
    </dsp:sp>
    <dsp:sp modelId="{CBF537D4-A545-4B6C-939F-63E432C9F5A6}">
      <dsp:nvSpPr>
        <dsp:cNvPr id="0" name=""/>
        <dsp:cNvSpPr/>
      </dsp:nvSpPr>
      <dsp:spPr>
        <a:xfrm>
          <a:off x="3041547" y="108031"/>
          <a:ext cx="1464462" cy="129852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7AA67-BB0C-436A-8311-CCADCB517509}">
      <dsp:nvSpPr>
        <dsp:cNvPr id="0" name=""/>
        <dsp:cNvSpPr/>
      </dsp:nvSpPr>
      <dsp:spPr>
        <a:xfrm>
          <a:off x="5065905" y="0"/>
          <a:ext cx="2457644" cy="33848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Encourage coordination</a:t>
          </a:r>
        </a:p>
      </dsp:txBody>
      <dsp:txXfrm>
        <a:off x="5065905" y="1353924"/>
        <a:ext cx="2457644" cy="1353924"/>
      </dsp:txXfrm>
    </dsp:sp>
    <dsp:sp modelId="{50205122-CAA7-4B2D-9630-970F04BD2C9B}">
      <dsp:nvSpPr>
        <dsp:cNvPr id="0" name=""/>
        <dsp:cNvSpPr/>
      </dsp:nvSpPr>
      <dsp:spPr>
        <a:xfrm>
          <a:off x="5593187" y="80861"/>
          <a:ext cx="1399922" cy="137159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DFF4C-81B0-41BB-9998-7B4B129B3E28}">
      <dsp:nvSpPr>
        <dsp:cNvPr id="0" name=""/>
        <dsp:cNvSpPr/>
      </dsp:nvSpPr>
      <dsp:spPr>
        <a:xfrm>
          <a:off x="300941" y="2707849"/>
          <a:ext cx="6921666" cy="507721"/>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8A8D7-FE34-4475-9D77-277204D12AD3}">
      <dsp:nvSpPr>
        <dsp:cNvPr id="0" name=""/>
        <dsp:cNvSpPr/>
      </dsp:nvSpPr>
      <dsp:spPr>
        <a:xfrm>
          <a:off x="3635" y="617555"/>
          <a:ext cx="2222516" cy="2158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Emergency Plan</a:t>
          </a:r>
        </a:p>
      </dsp:txBody>
      <dsp:txXfrm>
        <a:off x="66869" y="680789"/>
        <a:ext cx="2096048" cy="2032495"/>
      </dsp:txXfrm>
    </dsp:sp>
    <dsp:sp modelId="{CC24FADC-EBBC-4F0A-AFF1-BCD3CE744E2C}">
      <dsp:nvSpPr>
        <dsp:cNvPr id="0" name=""/>
        <dsp:cNvSpPr/>
      </dsp:nvSpPr>
      <dsp:spPr>
        <a:xfrm>
          <a:off x="2369004" y="1519900"/>
          <a:ext cx="302847" cy="3542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69004" y="1590755"/>
        <a:ext cx="211993" cy="212564"/>
      </dsp:txXfrm>
    </dsp:sp>
    <dsp:sp modelId="{2D51DB16-179E-4365-A3F0-3809340D9314}">
      <dsp:nvSpPr>
        <dsp:cNvPr id="0" name=""/>
        <dsp:cNvSpPr/>
      </dsp:nvSpPr>
      <dsp:spPr>
        <a:xfrm>
          <a:off x="2797562" y="1268479"/>
          <a:ext cx="1428526" cy="8571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P&amp;P</a:t>
          </a:r>
        </a:p>
      </dsp:txBody>
      <dsp:txXfrm>
        <a:off x="2822666" y="1293583"/>
        <a:ext cx="1378318" cy="806908"/>
      </dsp:txXfrm>
    </dsp:sp>
    <dsp:sp modelId="{BAFB06C6-CE90-4C85-9A5F-84DF20FDE312}">
      <dsp:nvSpPr>
        <dsp:cNvPr id="0" name=""/>
        <dsp:cNvSpPr/>
      </dsp:nvSpPr>
      <dsp:spPr>
        <a:xfrm>
          <a:off x="4368942" y="1519900"/>
          <a:ext cx="302847" cy="3542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368942" y="1590755"/>
        <a:ext cx="211993" cy="212564"/>
      </dsp:txXfrm>
    </dsp:sp>
    <dsp:sp modelId="{92DA29F9-F344-4FF3-89D4-F81106EC8FE2}">
      <dsp:nvSpPr>
        <dsp:cNvPr id="0" name=""/>
        <dsp:cNvSpPr/>
      </dsp:nvSpPr>
      <dsp:spPr>
        <a:xfrm>
          <a:off x="4797500" y="1268479"/>
          <a:ext cx="1428526" cy="8571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Communication Plan</a:t>
          </a:r>
        </a:p>
      </dsp:txBody>
      <dsp:txXfrm>
        <a:off x="4822604" y="1293583"/>
        <a:ext cx="1378318" cy="806908"/>
      </dsp:txXfrm>
    </dsp:sp>
    <dsp:sp modelId="{F2BE17CA-0676-427F-AED0-6BD7A16C039E}">
      <dsp:nvSpPr>
        <dsp:cNvPr id="0" name=""/>
        <dsp:cNvSpPr/>
      </dsp:nvSpPr>
      <dsp:spPr>
        <a:xfrm>
          <a:off x="6368879" y="1519900"/>
          <a:ext cx="302847" cy="3542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368879" y="1590755"/>
        <a:ext cx="211993" cy="212564"/>
      </dsp:txXfrm>
    </dsp:sp>
    <dsp:sp modelId="{DDC84110-1537-47B0-8430-2D536E40A85E}">
      <dsp:nvSpPr>
        <dsp:cNvPr id="0" name=""/>
        <dsp:cNvSpPr/>
      </dsp:nvSpPr>
      <dsp:spPr>
        <a:xfrm>
          <a:off x="6797437" y="1268479"/>
          <a:ext cx="1428526" cy="8571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Training &amp; Testing</a:t>
          </a:r>
        </a:p>
      </dsp:txBody>
      <dsp:txXfrm>
        <a:off x="6822541" y="1293583"/>
        <a:ext cx="1378318" cy="806908"/>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a:lvl1pPr>
          </a:lstStyle>
          <a:p>
            <a:r>
              <a:rPr lang="en-US" sz="1400" dirty="0"/>
              <a:t>www.hospicefundamentals.com</a:t>
            </a:r>
          </a:p>
        </p:txBody>
      </p:sp>
      <p:sp>
        <p:nvSpPr>
          <p:cNvPr id="3" name="Date Placeholder 2"/>
          <p:cNvSpPr>
            <a:spLocks noGrp="1"/>
          </p:cNvSpPr>
          <p:nvPr>
            <p:ph type="dt" sz="quarter" idx="1"/>
          </p:nvPr>
        </p:nvSpPr>
        <p:spPr>
          <a:xfrm>
            <a:off x="3505201" y="0"/>
            <a:ext cx="3503578" cy="464820"/>
          </a:xfrm>
          <a:prstGeom prst="rect">
            <a:avLst/>
          </a:prstGeom>
        </p:spPr>
        <p:txBody>
          <a:bodyPr vert="horz" lIns="93158" tIns="46580" rIns="93158" bIns="46580" rtlCol="0"/>
          <a:lstStyle>
            <a:lvl1pPr algn="r">
              <a:defRPr sz="1300"/>
            </a:lvl1pPr>
          </a:lstStyle>
          <a:p>
            <a:r>
              <a:rPr lang="en-US" sz="1400" dirty="0"/>
              <a:t>Hospice Fundamentals Subscriber Webinar</a:t>
            </a:r>
          </a:p>
          <a:p>
            <a:r>
              <a:rPr lang="en-US" sz="1400" dirty="0"/>
              <a:t>April 2016</a:t>
            </a:r>
          </a:p>
        </p:txBody>
      </p:sp>
      <p:sp>
        <p:nvSpPr>
          <p:cNvPr id="4" name="Footer Placeholder 3"/>
          <p:cNvSpPr>
            <a:spLocks noGrp="1"/>
          </p:cNvSpPr>
          <p:nvPr>
            <p:ph type="ftr" sz="quarter" idx="2"/>
          </p:nvPr>
        </p:nvSpPr>
        <p:spPr>
          <a:xfrm>
            <a:off x="0" y="8829967"/>
            <a:ext cx="3037840" cy="464820"/>
          </a:xfrm>
          <a:prstGeom prst="rect">
            <a:avLst/>
          </a:prstGeom>
        </p:spPr>
        <p:txBody>
          <a:bodyPr vert="horz" lIns="93158" tIns="46580" rIns="93158" bIns="46580" rtlCol="0" anchor="b"/>
          <a:lstStyle>
            <a:lvl1pPr algn="l">
              <a:defRPr sz="1300"/>
            </a:lvl1pPr>
          </a:lstStyle>
          <a:p>
            <a:r>
              <a:rPr lang="en-US" sz="1400" dirty="0"/>
              <a:t>© 2016 Hospice Fundamentals</a:t>
            </a:r>
          </a:p>
          <a:p>
            <a:r>
              <a:rPr lang="en-US" sz="1400" dirty="0"/>
              <a:t>    All Rights Reserved</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8" tIns="46580" rIns="93158" bIns="46580" rtlCol="0" anchor="b"/>
          <a:lstStyle>
            <a:lvl1pPr algn="r">
              <a:defRPr sz="1300"/>
            </a:lvl1pPr>
          </a:lstStyle>
          <a:p>
            <a:fld id="{52F1C2F3-CA23-416F-A195-772BBEEC5DB3}" type="slidenum">
              <a:rPr lang="en-US" sz="1400"/>
              <a:t>‹#›</a:t>
            </a:fld>
            <a:endParaRPr lang="en-US" sz="1400" dirty="0"/>
          </a:p>
        </p:txBody>
      </p:sp>
    </p:spTree>
    <p:extLst>
      <p:ext uri="{BB962C8B-B14F-4D97-AF65-F5344CB8AC3E}">
        <p14:creationId xmlns:p14="http://schemas.microsoft.com/office/powerpoint/2010/main" val="145003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300"/>
            </a:lvl1pPr>
          </a:lstStyle>
          <a:p>
            <a:fld id="{ECBB0457-599E-47E9-B1FF-E3489A28AFEC}" type="datetimeFigureOut">
              <a:rPr lang="en-US" smtClean="0"/>
              <a:t>7/14/2017</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58" tIns="46580" rIns="93158" bIns="4658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a:defRPr sz="1300"/>
            </a:lvl1pPr>
          </a:lstStyle>
          <a:p>
            <a:fld id="{D30AA15F-1EF2-4105-BB88-E230D348AA78}" type="slidenum">
              <a:rPr lang="en-US" smtClean="0"/>
              <a:t>‹#›</a:t>
            </a:fld>
            <a:endParaRPr lang="en-US" dirty="0"/>
          </a:p>
        </p:txBody>
      </p:sp>
    </p:spTree>
    <p:extLst>
      <p:ext uri="{BB962C8B-B14F-4D97-AF65-F5344CB8AC3E}">
        <p14:creationId xmlns:p14="http://schemas.microsoft.com/office/powerpoint/2010/main" val="70216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www.hospicefundamentals.com</a:t>
            </a:r>
          </a:p>
        </p:txBody>
      </p:sp>
      <p:sp>
        <p:nvSpPr>
          <p:cNvPr id="5" name="Date Placeholder 4"/>
          <p:cNvSpPr>
            <a:spLocks noGrp="1"/>
          </p:cNvSpPr>
          <p:nvPr>
            <p:ph type="dt" idx="11"/>
          </p:nvPr>
        </p:nvSpPr>
        <p:spPr/>
        <p:txBody>
          <a:bodyPr/>
          <a:lstStyle/>
          <a:p>
            <a:r>
              <a:rPr lang="en-US" dirty="0">
                <a:solidFill>
                  <a:prstClr val="black"/>
                </a:solidFill>
              </a:rPr>
              <a:t>Subscriber Webinar                                                                         February 2014</a:t>
            </a:r>
          </a:p>
        </p:txBody>
      </p:sp>
      <p:sp>
        <p:nvSpPr>
          <p:cNvPr id="6" name="Footer Placeholder 5"/>
          <p:cNvSpPr>
            <a:spLocks noGrp="1"/>
          </p:cNvSpPr>
          <p:nvPr>
            <p:ph type="ftr" sz="quarter" idx="12"/>
          </p:nvPr>
        </p:nvSpPr>
        <p:spPr/>
        <p:txBody>
          <a:bodyPr/>
          <a:lstStyle/>
          <a:p>
            <a:r>
              <a:rPr lang="en-US" dirty="0">
                <a:solidFill>
                  <a:prstClr val="black"/>
                </a:solidFill>
              </a:rPr>
              <a:t>(c) All Rights Reserved 2013                                                Hospice Fundamentals</a:t>
            </a:r>
          </a:p>
        </p:txBody>
      </p:sp>
    </p:spTree>
    <p:extLst>
      <p:ext uri="{BB962C8B-B14F-4D97-AF65-F5344CB8AC3E}">
        <p14:creationId xmlns:p14="http://schemas.microsoft.com/office/powerpoint/2010/main" val="1069237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Address hospice based and community based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is to ensure healthcare provides collaborate with other entities within a given community for emergency planning </a:t>
            </a:r>
            <a:r>
              <a:rPr lang="en-US" dirty="0" err="1"/>
              <a:t>prrposes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rely on a community-based risk assessment developed by other entities (public health, emergency management, regional health care coalitions) – if use this approach, have a copy of the community-based risk assessment and work with the entity that developed it to ensure that your plan is in alignment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 is only one part of your program but provides the framework in addressing needs of patient population, identifying the continuity of business operations which provide support during an actual emergency</a:t>
            </a:r>
          </a:p>
          <a:p>
            <a:endParaRPr lang="en-US" dirty="0"/>
          </a:p>
        </p:txBody>
      </p:sp>
      <p:sp>
        <p:nvSpPr>
          <p:cNvPr id="4" name="Slide Number Placeholder 3"/>
          <p:cNvSpPr>
            <a:spLocks noGrp="1"/>
          </p:cNvSpPr>
          <p:nvPr>
            <p:ph type="sldNum" sz="quarter" idx="10"/>
          </p:nvPr>
        </p:nvSpPr>
        <p:spPr/>
        <p:txBody>
          <a:bodyPr/>
          <a:lstStyle/>
          <a:p>
            <a:fld id="{D30AA15F-1EF2-4105-BB88-E230D348AA78}" type="slidenum">
              <a:rPr lang="en-US" smtClean="0"/>
              <a:t>10</a:t>
            </a:fld>
            <a:endParaRPr lang="en-US" dirty="0"/>
          </a:p>
        </p:txBody>
      </p:sp>
    </p:spTree>
    <p:extLst>
      <p:ext uri="{BB962C8B-B14F-4D97-AF65-F5344CB8AC3E}">
        <p14:creationId xmlns:p14="http://schemas.microsoft.com/office/powerpoint/2010/main" val="487603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All-Hazards Approach: An all-hazards approach is an integrated approach to emergency preparedness that focuses on identifying hazards and developing emergency preparedness capacities and capabilities that can address those as well as a wide spectrum of emergencies or disasters.  This approach includes preparedness for natural, man-made, and or facility emergencies that may include but is not limited to: care-related emergencies; equipment and power failures; interruptions in communications, including cyber-attacks; loss of a portion or all of a facility; and, interruptions in the normal supply of essentials, such as water and food. All facilities must develop an all-hazards emergency preparedness program and plan. </a:t>
            </a:r>
          </a:p>
        </p:txBody>
      </p:sp>
      <p:sp>
        <p:nvSpPr>
          <p:cNvPr id="4" name="Slide Number Placeholder 3"/>
          <p:cNvSpPr>
            <a:spLocks noGrp="1"/>
          </p:cNvSpPr>
          <p:nvPr>
            <p:ph type="sldNum" sz="quarter" idx="10"/>
          </p:nvPr>
        </p:nvSpPr>
        <p:spPr/>
        <p:txBody>
          <a:bodyPr/>
          <a:lstStyle/>
          <a:p>
            <a:fld id="{D30AA15F-1EF2-4105-BB88-E230D348AA78}" type="slidenum">
              <a:rPr lang="en-US" smtClean="0"/>
              <a:t>11</a:t>
            </a:fld>
            <a:endParaRPr lang="en-US" dirty="0"/>
          </a:p>
        </p:txBody>
      </p:sp>
    </p:spTree>
    <p:extLst>
      <p:ext uri="{BB962C8B-B14F-4D97-AF65-F5344CB8AC3E}">
        <p14:creationId xmlns:p14="http://schemas.microsoft.com/office/powerpoint/2010/main" val="2765793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disasters prevalent in your geographic region such as </a:t>
            </a:r>
          </a:p>
          <a:p>
            <a:pPr marL="171450" indent="-171450">
              <a:buFont typeface="Arial" panose="020B0604020202020204" pitchFamily="34" charset="0"/>
              <a:buChar char="•"/>
            </a:pPr>
            <a:r>
              <a:rPr lang="en-US" dirty="0"/>
              <a:t>Wildfires</a:t>
            </a:r>
          </a:p>
          <a:p>
            <a:pPr marL="171450" indent="-171450">
              <a:buFont typeface="Arial" panose="020B0604020202020204" pitchFamily="34" charset="0"/>
              <a:buChar char="•"/>
            </a:pPr>
            <a:r>
              <a:rPr lang="en-US" dirty="0"/>
              <a:t>Tornados</a:t>
            </a:r>
          </a:p>
          <a:p>
            <a:pPr marL="171450" indent="-171450">
              <a:buFont typeface="Arial" panose="020B0604020202020204" pitchFamily="34" charset="0"/>
              <a:buChar char="•"/>
            </a:pPr>
            <a:r>
              <a:rPr lang="en-US" dirty="0"/>
              <a:t>Flooding </a:t>
            </a:r>
          </a:p>
          <a:p>
            <a:pPr marL="171450" indent="-171450">
              <a:buFont typeface="Arial" panose="020B0604020202020204" pitchFamily="34" charset="0"/>
              <a:buChar char="•"/>
            </a:pPr>
            <a:r>
              <a:rPr lang="en-US" dirty="0"/>
              <a:t>Hurricanes</a:t>
            </a:r>
          </a:p>
          <a:p>
            <a:pPr marL="171450" indent="-171450">
              <a:buFont typeface="Arial" panose="020B0604020202020204" pitchFamily="34" charset="0"/>
              <a:buChar char="•"/>
            </a:pPr>
            <a:r>
              <a:rPr lang="en-US" dirty="0"/>
              <a:t>blizzards</a:t>
            </a:r>
          </a:p>
          <a:p>
            <a:endParaRPr lang="en-US" dirty="0"/>
          </a:p>
          <a:p>
            <a:r>
              <a:rPr lang="en-US" dirty="0"/>
              <a:t>Facility based disasters include but not limited to </a:t>
            </a:r>
          </a:p>
          <a:p>
            <a:pPr marL="171450" indent="-171450">
              <a:buFont typeface="Arial" panose="020B0604020202020204" pitchFamily="34" charset="0"/>
              <a:buChar char="•"/>
            </a:pPr>
            <a:r>
              <a:rPr lang="en-US" dirty="0"/>
              <a:t>Care-related emergencies </a:t>
            </a:r>
          </a:p>
          <a:p>
            <a:pPr marL="171450" indent="-171450">
              <a:buFont typeface="Arial" panose="020B0604020202020204" pitchFamily="34" charset="0"/>
              <a:buChar char="•"/>
            </a:pPr>
            <a:r>
              <a:rPr lang="en-US" dirty="0"/>
              <a:t>Equipment and utility failures, including but not limited to power, water, gas, etc.</a:t>
            </a:r>
          </a:p>
          <a:p>
            <a:pPr marL="171450" indent="-171450">
              <a:buFont typeface="Arial" panose="020B0604020202020204" pitchFamily="34" charset="0"/>
              <a:buChar char="•"/>
            </a:pPr>
            <a:r>
              <a:rPr lang="en-US" dirty="0"/>
              <a:t>Interruptions in communication, including cyber-attacks</a:t>
            </a:r>
          </a:p>
          <a:p>
            <a:pPr marL="171450" indent="-171450">
              <a:buFont typeface="Arial" panose="020B0604020202020204" pitchFamily="34" charset="0"/>
              <a:buChar char="•"/>
            </a:pPr>
            <a:r>
              <a:rPr lang="en-US" dirty="0"/>
              <a:t>Los of all or portion of a facility </a:t>
            </a:r>
          </a:p>
          <a:p>
            <a:pPr marL="171450" indent="-171450">
              <a:buFont typeface="Arial" panose="020B0604020202020204" pitchFamily="34" charset="0"/>
              <a:buChar char="•"/>
            </a:pPr>
            <a:r>
              <a:rPr lang="en-US" dirty="0"/>
              <a:t>Interruptions to the normal support of essential resources, such as water, food, fuel (heating, cooking and generators) and in some cases, medications and medical supplies (including medical gases, if applicable)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Don’t forget to take in to account the likely durations of any interruptions</a:t>
            </a:r>
          </a:p>
        </p:txBody>
      </p:sp>
      <p:sp>
        <p:nvSpPr>
          <p:cNvPr id="4" name="Slide Number Placeholder 3"/>
          <p:cNvSpPr>
            <a:spLocks noGrp="1"/>
          </p:cNvSpPr>
          <p:nvPr>
            <p:ph type="sldNum" sz="quarter" idx="10"/>
          </p:nvPr>
        </p:nvSpPr>
        <p:spPr/>
        <p:txBody>
          <a:bodyPr/>
          <a:lstStyle/>
          <a:p>
            <a:fld id="{D30AA15F-1EF2-4105-BB88-E230D348AA78}" type="slidenum">
              <a:rPr lang="en-US" smtClean="0"/>
              <a:t>12</a:t>
            </a:fld>
            <a:endParaRPr lang="en-US" dirty="0"/>
          </a:p>
        </p:txBody>
      </p:sp>
    </p:spTree>
    <p:extLst>
      <p:ext uri="{BB962C8B-B14F-4D97-AF65-F5344CB8AC3E}">
        <p14:creationId xmlns:p14="http://schemas.microsoft.com/office/powerpoint/2010/main" val="124928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don’t own your on building(s) where care is provided, must discuss emergency preparedness concerns with the landlord to ensure continuation of care if the structure of the building and its utilities are impacted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Include contingencies for managing the consequences of power failures, natural disasters, and other emergencies that would affect the hospice’s ability to provide care </a:t>
            </a:r>
          </a:p>
        </p:txBody>
      </p:sp>
      <p:sp>
        <p:nvSpPr>
          <p:cNvPr id="4" name="Slide Number Placeholder 3"/>
          <p:cNvSpPr>
            <a:spLocks noGrp="1"/>
          </p:cNvSpPr>
          <p:nvPr>
            <p:ph type="sldNum" sz="quarter" idx="10"/>
          </p:nvPr>
        </p:nvSpPr>
        <p:spPr/>
        <p:txBody>
          <a:bodyPr/>
          <a:lstStyle/>
          <a:p>
            <a:fld id="{D30AA15F-1EF2-4105-BB88-E230D348AA78}" type="slidenum">
              <a:rPr lang="en-US" smtClean="0"/>
              <a:t>13</a:t>
            </a:fld>
            <a:endParaRPr lang="en-US" dirty="0"/>
          </a:p>
        </p:txBody>
      </p:sp>
    </p:spTree>
    <p:extLst>
      <p:ext uri="{BB962C8B-B14F-4D97-AF65-F5344CB8AC3E}">
        <p14:creationId xmlns:p14="http://schemas.microsoft.com/office/powerpoint/2010/main" val="2372702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don’t own your on building(s) where care is provided, must discuss emergency preparedness concerns with the landlord to ensure continuation of care if the structure of the building and its utilities are impacted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Staffing – what would you do if administrator was not there – who would take her place – succession planning  - must have employees who are capable of assuming various critical roles in event that current staff and leadership are not available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Include contingencies for managing the consequences of power failures, natural disasters, and other emergencies that would affect the hospice’s ability to provide care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30AA15F-1EF2-4105-BB88-E230D348AA78}" type="slidenum">
              <a:rPr lang="en-US" smtClean="0"/>
              <a:t>14</a:t>
            </a:fld>
            <a:endParaRPr lang="en-US" dirty="0"/>
          </a:p>
        </p:txBody>
      </p:sp>
    </p:spTree>
    <p:extLst>
      <p:ext uri="{BB962C8B-B14F-4D97-AF65-F5344CB8AC3E}">
        <p14:creationId xmlns:p14="http://schemas.microsoft.com/office/powerpoint/2010/main" val="3394781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Uses resources from various agencies such as and FEMA and ASPR (Assistant Secretary for Preparedness and Response) when developing strategies for ensuring continuity of operations </a:t>
            </a:r>
          </a:p>
          <a:p>
            <a:endParaRPr lang="en-US" dirty="0"/>
          </a:p>
          <a:p>
            <a:r>
              <a:rPr lang="en-US" dirty="0"/>
              <a:t>Participate in healthcare coalitions as can provide assistance in planning and addressing broader community needs that may also be supported by local health department and emergency management </a:t>
            </a:r>
            <a:r>
              <a:rPr lang="en-US" dirty="0" err="1"/>
              <a:t>resourse</a:t>
            </a:r>
            <a:endParaRPr lang="en-US" dirty="0"/>
          </a:p>
        </p:txBody>
      </p:sp>
      <p:sp>
        <p:nvSpPr>
          <p:cNvPr id="4" name="Slide Number Placeholder 3"/>
          <p:cNvSpPr>
            <a:spLocks noGrp="1"/>
          </p:cNvSpPr>
          <p:nvPr>
            <p:ph type="sldNum" sz="quarter" idx="10"/>
          </p:nvPr>
        </p:nvSpPr>
        <p:spPr/>
        <p:txBody>
          <a:bodyPr/>
          <a:lstStyle/>
          <a:p>
            <a:fld id="{D30AA15F-1EF2-4105-BB88-E230D348AA78}" type="slidenum">
              <a:rPr lang="en-US" smtClean="0"/>
              <a:t>15</a:t>
            </a:fld>
            <a:endParaRPr lang="en-US" dirty="0"/>
          </a:p>
        </p:txBody>
      </p:sp>
    </p:spTree>
    <p:extLst>
      <p:ext uri="{BB962C8B-B14F-4D97-AF65-F5344CB8AC3E}">
        <p14:creationId xmlns:p14="http://schemas.microsoft.com/office/powerpoint/2010/main" val="2365578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able to describe pt population at risk </a:t>
            </a:r>
          </a:p>
          <a:p>
            <a:r>
              <a:rPr lang="en-US" dirty="0"/>
              <a:t>Services would be able to provide during an emergency </a:t>
            </a:r>
          </a:p>
          <a:p>
            <a:r>
              <a:rPr lang="en-US" dirty="0"/>
              <a:t>How plan to continue operations during an emergency</a:t>
            </a:r>
          </a:p>
          <a:p>
            <a:r>
              <a:rPr lang="en-US" dirty="0"/>
              <a:t>Delegation of authority and succession plans</a:t>
            </a:r>
          </a:p>
          <a:p>
            <a:endParaRPr lang="en-US" dirty="0"/>
          </a:p>
        </p:txBody>
      </p:sp>
      <p:sp>
        <p:nvSpPr>
          <p:cNvPr id="4" name="Slide Number Placeholder 3"/>
          <p:cNvSpPr>
            <a:spLocks noGrp="1"/>
          </p:cNvSpPr>
          <p:nvPr>
            <p:ph type="sldNum" sz="quarter" idx="10"/>
          </p:nvPr>
        </p:nvSpPr>
        <p:spPr/>
        <p:txBody>
          <a:bodyPr/>
          <a:lstStyle/>
          <a:p>
            <a:fld id="{D30AA15F-1EF2-4105-BB88-E230D348AA78}" type="slidenum">
              <a:rPr lang="en-US" smtClean="0"/>
              <a:t>16</a:t>
            </a:fld>
            <a:endParaRPr lang="en-US" dirty="0"/>
          </a:p>
        </p:txBody>
      </p:sp>
    </p:spTree>
    <p:extLst>
      <p:ext uri="{BB962C8B-B14F-4D97-AF65-F5344CB8AC3E}">
        <p14:creationId xmlns:p14="http://schemas.microsoft.com/office/powerpoint/2010/main" val="3318075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0AA15F-1EF2-4105-BB88-E230D348AA78}" type="slidenum">
              <a:rPr lang="en-US" smtClean="0"/>
              <a:t>17</a:t>
            </a:fld>
            <a:endParaRPr lang="en-US" dirty="0"/>
          </a:p>
        </p:txBody>
      </p:sp>
    </p:spTree>
    <p:extLst>
      <p:ext uri="{BB962C8B-B14F-4D97-AF65-F5344CB8AC3E}">
        <p14:creationId xmlns:p14="http://schemas.microsoft.com/office/powerpoint/2010/main" val="3070686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able to demonstrate compliance upon survey – so have a central place to house emergency preparedness program documents or tag in some way for easy retrieval </a:t>
            </a:r>
          </a:p>
          <a:p>
            <a:endParaRPr lang="en-US" dirty="0"/>
          </a:p>
          <a:p>
            <a:r>
              <a:rPr lang="en-US" dirty="0"/>
              <a:t>All going to discuss do not need to be in a policy, can be procedures but must be documented </a:t>
            </a:r>
          </a:p>
        </p:txBody>
      </p:sp>
      <p:sp>
        <p:nvSpPr>
          <p:cNvPr id="4" name="Slide Number Placeholder 3"/>
          <p:cNvSpPr>
            <a:spLocks noGrp="1"/>
          </p:cNvSpPr>
          <p:nvPr>
            <p:ph type="sldNum" sz="quarter" idx="10"/>
          </p:nvPr>
        </p:nvSpPr>
        <p:spPr/>
        <p:txBody>
          <a:bodyPr/>
          <a:lstStyle/>
          <a:p>
            <a:fld id="{D30AA15F-1EF2-4105-BB88-E230D348AA78}" type="slidenum">
              <a:rPr lang="en-US" smtClean="0"/>
              <a:t>18</a:t>
            </a:fld>
            <a:endParaRPr lang="en-US" dirty="0"/>
          </a:p>
        </p:txBody>
      </p:sp>
    </p:spTree>
    <p:extLst>
      <p:ext uri="{BB962C8B-B14F-4D97-AF65-F5344CB8AC3E}">
        <p14:creationId xmlns:p14="http://schemas.microsoft.com/office/powerpoint/2010/main" val="880321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able to demonstrate compliance upon survey – so have a central place to house emergency preparedness program documents or tag in some way for easy retrieval </a:t>
            </a:r>
          </a:p>
          <a:p>
            <a:endParaRPr lang="en-US" dirty="0"/>
          </a:p>
          <a:p>
            <a:r>
              <a:rPr lang="en-US" dirty="0"/>
              <a:t>Must be in compliance with HIPAA and ensures patient record are secure and readily available to support continuity of care during emergency</a:t>
            </a:r>
          </a:p>
        </p:txBody>
      </p:sp>
      <p:sp>
        <p:nvSpPr>
          <p:cNvPr id="4" name="Slide Number Placeholder 3"/>
          <p:cNvSpPr>
            <a:spLocks noGrp="1"/>
          </p:cNvSpPr>
          <p:nvPr>
            <p:ph type="sldNum" sz="quarter" idx="10"/>
          </p:nvPr>
        </p:nvSpPr>
        <p:spPr/>
        <p:txBody>
          <a:bodyPr/>
          <a:lstStyle/>
          <a:p>
            <a:fld id="{D30AA15F-1EF2-4105-BB88-E230D348AA78}" type="slidenum">
              <a:rPr lang="en-US" smtClean="0"/>
              <a:t>19</a:t>
            </a:fld>
            <a:endParaRPr lang="en-US" dirty="0"/>
          </a:p>
        </p:txBody>
      </p:sp>
    </p:spTree>
    <p:extLst>
      <p:ext uri="{BB962C8B-B14F-4D97-AF65-F5344CB8AC3E}">
        <p14:creationId xmlns:p14="http://schemas.microsoft.com/office/powerpoint/2010/main" val="167576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0AA15F-1EF2-4105-BB88-E230D348AA78}" type="slidenum">
              <a:rPr lang="en-US" smtClean="0"/>
              <a:t>2</a:t>
            </a:fld>
            <a:endParaRPr lang="en-US" dirty="0"/>
          </a:p>
        </p:txBody>
      </p:sp>
    </p:spTree>
    <p:extLst>
      <p:ext uri="{BB962C8B-B14F-4D97-AF65-F5344CB8AC3E}">
        <p14:creationId xmlns:p14="http://schemas.microsoft.com/office/powerpoint/2010/main" val="4176590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Arrangements should be in writing such as Memorandums of Understanding (MOUs) and transfer agreements </a:t>
            </a:r>
          </a:p>
          <a:p>
            <a:endParaRPr lang="en-US" dirty="0"/>
          </a:p>
          <a:p>
            <a:r>
              <a:rPr lang="en-US" dirty="0"/>
              <a:t>Include what facilities are nearby and outside area of disaster </a:t>
            </a:r>
          </a:p>
          <a:p>
            <a:endParaRPr lang="en-US" dirty="0"/>
          </a:p>
          <a:p>
            <a:endParaRPr lang="en-US" dirty="0"/>
          </a:p>
        </p:txBody>
      </p:sp>
      <p:sp>
        <p:nvSpPr>
          <p:cNvPr id="4" name="Slide Number Placeholder 3"/>
          <p:cNvSpPr>
            <a:spLocks noGrp="1"/>
          </p:cNvSpPr>
          <p:nvPr>
            <p:ph type="sldNum" sz="quarter" idx="10"/>
          </p:nvPr>
        </p:nvSpPr>
        <p:spPr/>
        <p:txBody>
          <a:bodyPr/>
          <a:lstStyle/>
          <a:p>
            <a:fld id="{D30AA15F-1EF2-4105-BB88-E230D348AA78}" type="slidenum">
              <a:rPr lang="en-US" smtClean="0"/>
              <a:t>20</a:t>
            </a:fld>
            <a:endParaRPr lang="en-US" dirty="0"/>
          </a:p>
        </p:txBody>
      </p:sp>
    </p:spTree>
    <p:extLst>
      <p:ext uri="{BB962C8B-B14F-4D97-AF65-F5344CB8AC3E}">
        <p14:creationId xmlns:p14="http://schemas.microsoft.com/office/powerpoint/2010/main" val="1830322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Verify the emergency plan includes policies and procedures to ensure adequate alternate energy sources necessary to maintain: </a:t>
            </a:r>
          </a:p>
          <a:p>
            <a:pPr marL="171450" indent="-171450">
              <a:buFont typeface="Arial" panose="020B0604020202020204" pitchFamily="34" charset="0"/>
              <a:buChar char="•"/>
            </a:pPr>
            <a:r>
              <a:rPr lang="en-US" dirty="0"/>
              <a:t> Temperatures to protect patient health and safety and for the safe and sanitary storage of provisions</a:t>
            </a:r>
          </a:p>
          <a:p>
            <a:pPr marL="171450" indent="-171450">
              <a:buFont typeface="Arial" panose="020B0604020202020204" pitchFamily="34" charset="0"/>
              <a:buChar char="•"/>
            </a:pPr>
            <a:r>
              <a:rPr lang="en-US" dirty="0"/>
              <a:t>Emergency lighting; and</a:t>
            </a:r>
          </a:p>
          <a:p>
            <a:pPr marL="171450" indent="-171450">
              <a:buFont typeface="Arial" panose="020B0604020202020204" pitchFamily="34" charset="0"/>
              <a:buChar char="•"/>
            </a:pPr>
            <a:r>
              <a:rPr lang="en-US" dirty="0"/>
              <a:t>Fire detection, extinguishing, and alarm systems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 Verify the emergency plan includes policies and procedures to provide for sewage and waste disposal. </a:t>
            </a:r>
          </a:p>
          <a:p>
            <a:endParaRPr lang="en-US" dirty="0"/>
          </a:p>
          <a:p>
            <a:r>
              <a:rPr lang="en-US" dirty="0"/>
              <a:t>Facilities must develop and implement policies and procedures that describe its role in providing care at alternate care sites during emergencies.  It is expected that state or local emergency management officials might designate such alternate sites, and would plan jointly with local facilities on issues related to staffing, equipment and supplies at such alternate sites.  This requirement encourages providers to collaborate with their local emergency officials in such proactive planning to allow an organized and systematic response to assure continuity of care even when services at their facilities have been severely disrupted.   </a:t>
            </a:r>
          </a:p>
          <a:p>
            <a:r>
              <a:rPr lang="en-US" dirty="0"/>
              <a:t> </a:t>
            </a:r>
          </a:p>
          <a:p>
            <a:r>
              <a:rPr lang="en-US" dirty="0"/>
              <a:t>Facility’s policies and procedures must specifically address the facility’s role in emergencies where the President declares a major disaster or emergency under the Stafford Act or an emergency under the National Emergencies Act, and the HHS Secretary declares a public health emergency Examples of 1135 waivers include some of the existing </a:t>
            </a:r>
            <a:r>
              <a:rPr lang="en-US" dirty="0" err="1"/>
              <a:t>CoPs</a:t>
            </a:r>
            <a:r>
              <a:rPr lang="en-US" dirty="0"/>
              <a:t>; Licensure for Physicians or others to provide services in the affected State; EMTALA; Medicare Advantage out of network providers and HIPAA.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Outpatient providers are not required to have policies and procedures for the provision of subsistence needs.</a:t>
            </a:r>
          </a:p>
          <a:p>
            <a:endParaRPr lang="en-US" dirty="0"/>
          </a:p>
          <a:p>
            <a:r>
              <a:rPr lang="en-US" dirty="0"/>
              <a:t>Facilities policies and procedures should address what coordination efforts are required during a declared emergency in which a waiver of federal requirements under section 1135 of the Act has been granted by the Secretary. For example, if due to a mass casualty incident in a geographic location, an 1135 waiver may be granted to waive licensure for physicians in order for these individuals to assist at a specific facility where they do not normally practice, then the facility should have policies and procedures which outline the responsibilities during the duration of this waiver period. For instance, the policies may establish a lead person in charge for accountability and oversight of assisting physicians not usually under contract with the facility.  </a:t>
            </a:r>
          </a:p>
          <a:p>
            <a:r>
              <a:rPr lang="en-US" dirty="0"/>
              <a:t> </a:t>
            </a:r>
          </a:p>
          <a:p>
            <a:r>
              <a:rPr lang="en-US" dirty="0"/>
              <a:t>Additionally, facilities should also have in place policies and procedures which address emergency situations in which a declaration was not made and where an 1135 waiver may not be applicable, such as during a disaster affecting the single facility. In this case, policies and procedures should address potential transfers of patients; timelines of patients at alternate facilities, etc.  </a:t>
            </a:r>
          </a:p>
          <a:p>
            <a:r>
              <a:rPr lang="en-US" dirty="0"/>
              <a:t> </a:t>
            </a:r>
          </a:p>
          <a:p>
            <a:r>
              <a:rPr lang="en-US" dirty="0"/>
              <a:t>For additional 1135 Waiver information, the SCG Emergency Preparedness Website has resources.  </a:t>
            </a:r>
          </a:p>
          <a:p>
            <a:r>
              <a:rPr lang="en-US" dirty="0"/>
              <a:t> </a:t>
            </a:r>
          </a:p>
        </p:txBody>
      </p:sp>
      <p:sp>
        <p:nvSpPr>
          <p:cNvPr id="4" name="Slide Number Placeholder 3"/>
          <p:cNvSpPr>
            <a:spLocks noGrp="1"/>
          </p:cNvSpPr>
          <p:nvPr>
            <p:ph type="sldNum" sz="quarter" idx="10"/>
          </p:nvPr>
        </p:nvSpPr>
        <p:spPr/>
        <p:txBody>
          <a:bodyPr/>
          <a:lstStyle/>
          <a:p>
            <a:fld id="{D30AA15F-1EF2-4105-BB88-E230D348AA78}" type="slidenum">
              <a:rPr lang="en-US" smtClean="0"/>
              <a:t>21</a:t>
            </a:fld>
            <a:endParaRPr lang="en-US" dirty="0"/>
          </a:p>
        </p:txBody>
      </p:sp>
    </p:spTree>
    <p:extLst>
      <p:ext uri="{BB962C8B-B14F-4D97-AF65-F5344CB8AC3E}">
        <p14:creationId xmlns:p14="http://schemas.microsoft.com/office/powerpoint/2010/main" val="1129543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0AA15F-1EF2-4105-BB88-E230D348AA78}" type="slidenum">
              <a:rPr lang="en-US" smtClean="0"/>
              <a:t>22</a:t>
            </a:fld>
            <a:endParaRPr lang="en-US" dirty="0"/>
          </a:p>
        </p:txBody>
      </p:sp>
    </p:spTree>
    <p:extLst>
      <p:ext uri="{BB962C8B-B14F-4D97-AF65-F5344CB8AC3E}">
        <p14:creationId xmlns:p14="http://schemas.microsoft.com/office/powerpoint/2010/main" val="4072677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what interpretive guidelines are and how used by surveyors </a:t>
            </a:r>
          </a:p>
          <a:p>
            <a:endParaRPr lang="en-US" dirty="0"/>
          </a:p>
          <a:p>
            <a:r>
              <a:rPr lang="en-US" dirty="0"/>
              <a:t>State survey agencies have discretion regarding whether LSC or health and safety surveyors will conduct the emergency preparedness surveys </a:t>
            </a:r>
          </a:p>
        </p:txBody>
      </p:sp>
      <p:sp>
        <p:nvSpPr>
          <p:cNvPr id="4" name="Slide Number Placeholder 3"/>
          <p:cNvSpPr>
            <a:spLocks noGrp="1"/>
          </p:cNvSpPr>
          <p:nvPr>
            <p:ph type="sldNum" sz="quarter" idx="10"/>
          </p:nvPr>
        </p:nvSpPr>
        <p:spPr/>
        <p:txBody>
          <a:bodyPr/>
          <a:lstStyle/>
          <a:p>
            <a:fld id="{D30AA15F-1EF2-4105-BB88-E230D348AA78}" type="slidenum">
              <a:rPr lang="en-US" smtClean="0"/>
              <a:t>23</a:t>
            </a:fld>
            <a:endParaRPr lang="en-US" dirty="0"/>
          </a:p>
        </p:txBody>
      </p:sp>
    </p:spTree>
    <p:extLst>
      <p:ext uri="{BB962C8B-B14F-4D97-AF65-F5344CB8AC3E}">
        <p14:creationId xmlns:p14="http://schemas.microsoft.com/office/powerpoint/2010/main" val="3653811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D30AA15F-1EF2-4105-BB88-E230D348AA78}" type="slidenum">
              <a:rPr lang="en-US" smtClean="0"/>
              <a:t>24</a:t>
            </a:fld>
            <a:endParaRPr lang="en-US" dirty="0"/>
          </a:p>
        </p:txBody>
      </p:sp>
    </p:spTree>
    <p:extLst>
      <p:ext uri="{BB962C8B-B14F-4D97-AF65-F5344CB8AC3E}">
        <p14:creationId xmlns:p14="http://schemas.microsoft.com/office/powerpoint/2010/main" val="2338164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may also make sense to have contact information for other facilities not of the same type within a reasonable geographic  area that could assist in facilitating patient care / transfers </a:t>
            </a:r>
          </a:p>
          <a:p>
            <a:endParaRPr lang="en-US" dirty="0"/>
          </a:p>
          <a:p>
            <a:r>
              <a:rPr lang="en-US" dirty="0"/>
              <a:t>Encouraged but not required to maintain contact lists both in electronic format and hard-copy format in the event network systems to retrieve electronic files not accessible </a:t>
            </a:r>
          </a:p>
        </p:txBody>
      </p:sp>
      <p:sp>
        <p:nvSpPr>
          <p:cNvPr id="4" name="Slide Number Placeholder 3"/>
          <p:cNvSpPr>
            <a:spLocks noGrp="1"/>
          </p:cNvSpPr>
          <p:nvPr>
            <p:ph type="sldNum" sz="quarter" idx="10"/>
          </p:nvPr>
        </p:nvSpPr>
        <p:spPr/>
        <p:txBody>
          <a:bodyPr/>
          <a:lstStyle/>
          <a:p>
            <a:fld id="{D30AA15F-1EF2-4105-BB88-E230D348AA78}" type="slidenum">
              <a:rPr lang="en-US" smtClean="0"/>
              <a:t>25</a:t>
            </a:fld>
            <a:endParaRPr lang="en-US" dirty="0"/>
          </a:p>
        </p:txBody>
      </p:sp>
    </p:spTree>
    <p:extLst>
      <p:ext uri="{BB962C8B-B14F-4D97-AF65-F5344CB8AC3E}">
        <p14:creationId xmlns:p14="http://schemas.microsoft.com/office/powerpoint/2010/main" val="2257855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Facilities are required to have primary and alternate means of communicating with staff, Federal, State, tribal, regional, and local emergency management agencies.  Facilities have the discretion to utilize alternate communication systems that best meets their needs.  However, it is expected that facilities would consider pagers, cellular telephones, radio transceivers (that is, walkie-talkies), and various other radio devices such as the NOAA Weather Radio and Amateur Radio Operators’ (HAM Radio) systems, as well as satellite telephone communications systems. We recognize that some facilities, especially in remote areas, may have difficulty using some communication systems, such as cellular phones, even in non-emergency situations, which should be outlined within their risk assessment and addressed within the communications plan. It is expected these facilities would address such challenges when establishing and maintaining a well-designed communication system that will function during an emergency. </a:t>
            </a:r>
          </a:p>
          <a:p>
            <a:r>
              <a:rPr lang="en-US" dirty="0"/>
              <a:t> </a:t>
            </a:r>
          </a:p>
          <a:p>
            <a:r>
              <a:rPr lang="en-US" dirty="0"/>
              <a:t>In addition the facility should ensure that its selected alternative means of communication is compatible with communication systems of other facilities, agencies and state and local officials it plans to communicate with during emergencies</a:t>
            </a:r>
          </a:p>
        </p:txBody>
      </p:sp>
      <p:sp>
        <p:nvSpPr>
          <p:cNvPr id="4" name="Slide Number Placeholder 3"/>
          <p:cNvSpPr>
            <a:spLocks noGrp="1"/>
          </p:cNvSpPr>
          <p:nvPr>
            <p:ph type="sldNum" sz="quarter" idx="10"/>
          </p:nvPr>
        </p:nvSpPr>
        <p:spPr/>
        <p:txBody>
          <a:bodyPr/>
          <a:lstStyle/>
          <a:p>
            <a:fld id="{D30AA15F-1EF2-4105-BB88-E230D348AA78}" type="slidenum">
              <a:rPr lang="en-US" smtClean="0"/>
              <a:t>26</a:t>
            </a:fld>
            <a:endParaRPr lang="en-US" dirty="0"/>
          </a:p>
        </p:txBody>
      </p:sp>
    </p:spTree>
    <p:extLst>
      <p:ext uri="{BB962C8B-B14F-4D97-AF65-F5344CB8AC3E}">
        <p14:creationId xmlns:p14="http://schemas.microsoft.com/office/powerpoint/2010/main" val="1056205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0AA15F-1EF2-4105-BB88-E230D348AA78}" type="slidenum">
              <a:rPr lang="en-US" smtClean="0"/>
              <a:t>27</a:t>
            </a:fld>
            <a:endParaRPr lang="en-US" dirty="0"/>
          </a:p>
        </p:txBody>
      </p:sp>
    </p:spTree>
    <p:extLst>
      <p:ext uri="{BB962C8B-B14F-4D97-AF65-F5344CB8AC3E}">
        <p14:creationId xmlns:p14="http://schemas.microsoft.com/office/powerpoint/2010/main" val="1999233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0AA15F-1EF2-4105-BB88-E230D348AA78}" type="slidenum">
              <a:rPr lang="en-US" smtClean="0"/>
              <a:t>28</a:t>
            </a:fld>
            <a:endParaRPr lang="en-US" dirty="0"/>
          </a:p>
        </p:txBody>
      </p:sp>
    </p:spTree>
    <p:extLst>
      <p:ext uri="{BB962C8B-B14F-4D97-AF65-F5344CB8AC3E}">
        <p14:creationId xmlns:p14="http://schemas.microsoft.com/office/powerpoint/2010/main" val="3310891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HIPAA requirements are not suspended during a national or public health emergency. However, the HIPAA Privacy Rule specifically permits certain uses and disclosures of protected health information in emergency circumstances and for disaster relief purposes.  Section 164.510 ‘‘Uses and disclosures requiring an opportunity for the individual to agree to or to object,’’ is part of the ‘‘Standards for Privacy of Individually Identifiable Health Information,’’ commonly known as ‘‘The Privacy Rule.’’ HIPAA Privacy Regulations at 45 CFR 164.510(b)(4), ‘‘Use and disclosures for disaster relief purposes,’’ establishes requirements for disclosing patient information to a public or private entity authorized by law or by its charter to assist in disaster relief efforts for purposes of notifying family members, personal representatives, or certain others of the patient’s location or general condition</a:t>
            </a:r>
          </a:p>
        </p:txBody>
      </p:sp>
      <p:sp>
        <p:nvSpPr>
          <p:cNvPr id="4" name="Slide Number Placeholder 3"/>
          <p:cNvSpPr>
            <a:spLocks noGrp="1"/>
          </p:cNvSpPr>
          <p:nvPr>
            <p:ph type="sldNum" sz="quarter" idx="10"/>
          </p:nvPr>
        </p:nvSpPr>
        <p:spPr/>
        <p:txBody>
          <a:bodyPr/>
          <a:lstStyle/>
          <a:p>
            <a:fld id="{D30AA15F-1EF2-4105-BB88-E230D348AA78}" type="slidenum">
              <a:rPr lang="en-US" smtClean="0"/>
              <a:t>29</a:t>
            </a:fld>
            <a:endParaRPr lang="en-US" dirty="0"/>
          </a:p>
        </p:txBody>
      </p:sp>
    </p:spTree>
    <p:extLst>
      <p:ext uri="{BB962C8B-B14F-4D97-AF65-F5344CB8AC3E}">
        <p14:creationId xmlns:p14="http://schemas.microsoft.com/office/powerpoint/2010/main" val="114859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Emergency Preparedness – The New Requirements  </a:t>
            </a:r>
          </a:p>
          <a:p>
            <a:endParaRPr lang="en-US" dirty="0"/>
          </a:p>
          <a:p>
            <a:r>
              <a:rPr lang="en-US" dirty="0"/>
              <a:t>By now, hopefully everyone has their emergency preparedness plans in place. Today’s focus is to review the IGs to see if there is any thing you need to add or change </a:t>
            </a:r>
          </a:p>
          <a:p>
            <a:endParaRPr lang="en-US" dirty="0"/>
          </a:p>
          <a:p>
            <a:endParaRPr lang="en-US" dirty="0"/>
          </a:p>
        </p:txBody>
      </p:sp>
      <p:sp>
        <p:nvSpPr>
          <p:cNvPr id="4" name="Slide Number Placeholder 3"/>
          <p:cNvSpPr>
            <a:spLocks noGrp="1"/>
          </p:cNvSpPr>
          <p:nvPr>
            <p:ph type="sldNum" sz="quarter" idx="10"/>
          </p:nvPr>
        </p:nvSpPr>
        <p:spPr/>
        <p:txBody>
          <a:bodyPr/>
          <a:lstStyle/>
          <a:p>
            <a:fld id="{17F8CD73-0137-4B33-9F30-BA3FFA509F5B}" type="slidenum">
              <a:rPr lang="en-US" smtClean="0"/>
              <a:t>3</a:t>
            </a:fld>
            <a:endParaRPr lang="en-US" dirty="0"/>
          </a:p>
        </p:txBody>
      </p:sp>
    </p:spTree>
    <p:extLst>
      <p:ext uri="{BB962C8B-B14F-4D97-AF65-F5344CB8AC3E}">
        <p14:creationId xmlns:p14="http://schemas.microsoft.com/office/powerpoint/2010/main" val="697078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0AA15F-1EF2-4105-BB88-E230D348AA78}" type="slidenum">
              <a:rPr lang="en-US" smtClean="0"/>
              <a:t>30</a:t>
            </a:fld>
            <a:endParaRPr lang="en-US" dirty="0"/>
          </a:p>
        </p:txBody>
      </p:sp>
    </p:spTree>
    <p:extLst>
      <p:ext uri="{BB962C8B-B14F-4D97-AF65-F5344CB8AC3E}">
        <p14:creationId xmlns:p14="http://schemas.microsoft.com/office/powerpoint/2010/main" val="989147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have some core topics but then individualize based on role during an emergency  - documented external training may meet facility requirements </a:t>
            </a:r>
          </a:p>
          <a:p>
            <a:r>
              <a:rPr lang="en-US" dirty="0"/>
              <a:t>Training for inpatient staff may be different than for home care staff </a:t>
            </a:r>
          </a:p>
        </p:txBody>
      </p:sp>
      <p:sp>
        <p:nvSpPr>
          <p:cNvPr id="4" name="Slide Number Placeholder 3"/>
          <p:cNvSpPr>
            <a:spLocks noGrp="1"/>
          </p:cNvSpPr>
          <p:nvPr>
            <p:ph type="sldNum" sz="quarter" idx="10"/>
          </p:nvPr>
        </p:nvSpPr>
        <p:spPr/>
        <p:txBody>
          <a:bodyPr/>
          <a:lstStyle/>
          <a:p>
            <a:fld id="{D30AA15F-1EF2-4105-BB88-E230D348AA78}" type="slidenum">
              <a:rPr lang="en-US" smtClean="0"/>
              <a:t>31</a:t>
            </a:fld>
            <a:endParaRPr lang="en-US" dirty="0"/>
          </a:p>
        </p:txBody>
      </p:sp>
    </p:spTree>
    <p:extLst>
      <p:ext uri="{BB962C8B-B14F-4D97-AF65-F5344CB8AC3E}">
        <p14:creationId xmlns:p14="http://schemas.microsoft.com/office/powerpoint/2010/main" val="1378313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have some core topics but then individualize based on role during an emergency  - documented external training may meet facility requirements </a:t>
            </a:r>
          </a:p>
          <a:p>
            <a:r>
              <a:rPr lang="en-US" dirty="0"/>
              <a:t>Training for inpatient staff may be different than for home care staff </a:t>
            </a:r>
          </a:p>
          <a:p>
            <a:endParaRPr lang="en-US" dirty="0"/>
          </a:p>
          <a:p>
            <a:pPr marL="0" lvl="0" indent="0">
              <a:buFont typeface="Arial" panose="020B0604020202020204" pitchFamily="34" charset="0"/>
              <a:buNone/>
            </a:pPr>
            <a:r>
              <a:rPr lang="en-US" dirty="0"/>
              <a:t>Examples of exercise considerations</a:t>
            </a:r>
          </a:p>
          <a:p>
            <a:pPr marL="171450" indent="-171450">
              <a:buFont typeface="Arial" panose="020B0604020202020204" pitchFamily="34" charset="0"/>
              <a:buChar char="•"/>
            </a:pPr>
            <a:r>
              <a:rPr lang="en-US" dirty="0"/>
              <a:t> earthquakes</a:t>
            </a:r>
          </a:p>
          <a:p>
            <a:pPr marL="171450" indent="-171450">
              <a:buFont typeface="Arial" panose="020B0604020202020204" pitchFamily="34" charset="0"/>
              <a:buChar char="•"/>
            </a:pPr>
            <a:r>
              <a:rPr lang="en-US" dirty="0"/>
              <a:t>Tornados</a:t>
            </a:r>
          </a:p>
          <a:p>
            <a:pPr marL="171450" indent="-171450">
              <a:buFont typeface="Arial" panose="020B0604020202020204" pitchFamily="34" charset="0"/>
              <a:buChar char="•"/>
            </a:pPr>
            <a:r>
              <a:rPr lang="en-US" dirty="0"/>
              <a:t>Hurricane</a:t>
            </a:r>
          </a:p>
          <a:p>
            <a:pPr marL="171450" indent="-171450">
              <a:buFont typeface="Arial" panose="020B0604020202020204" pitchFamily="34" charset="0"/>
              <a:buChar char="•"/>
            </a:pPr>
            <a:r>
              <a:rPr lang="en-US" dirty="0"/>
              <a:t>Flooding </a:t>
            </a:r>
          </a:p>
          <a:p>
            <a:pPr marL="171450" indent="-171450">
              <a:buFont typeface="Arial" panose="020B0604020202020204" pitchFamily="34" charset="0"/>
              <a:buChar char="•"/>
            </a:pPr>
            <a:r>
              <a:rPr lang="en-US" dirty="0"/>
              <a:t>Fires</a:t>
            </a:r>
          </a:p>
          <a:p>
            <a:pPr marL="171450" indent="-171450">
              <a:buFont typeface="Arial" panose="020B0604020202020204" pitchFamily="34" charset="0"/>
              <a:buChar char="•"/>
            </a:pPr>
            <a:r>
              <a:rPr lang="en-US" dirty="0"/>
              <a:t>Cyber security attack</a:t>
            </a:r>
          </a:p>
          <a:p>
            <a:pPr marL="171450" indent="-171450">
              <a:buFont typeface="Arial" panose="020B0604020202020204" pitchFamily="34" charset="0"/>
              <a:buChar char="•"/>
            </a:pPr>
            <a:r>
              <a:rPr lang="en-US" dirty="0"/>
              <a:t>Singe-facility disaster (power – outage)</a:t>
            </a:r>
          </a:p>
          <a:p>
            <a:pPr marL="171450" indent="-171450">
              <a:buFont typeface="Arial" panose="020B0604020202020204" pitchFamily="34" charset="0"/>
              <a:buChar char="•"/>
            </a:pPr>
            <a:r>
              <a:rPr lang="en-US" dirty="0"/>
              <a:t>Medical surge (i.e. community disaster leading to influx of patients)</a:t>
            </a:r>
          </a:p>
          <a:p>
            <a:pPr marL="171450" indent="-171450">
              <a:buFont typeface="Arial" panose="020B0604020202020204" pitchFamily="34" charset="0"/>
              <a:buChar char="•"/>
            </a:pPr>
            <a:r>
              <a:rPr lang="en-US"/>
              <a:t>Infectious </a:t>
            </a:r>
            <a:r>
              <a:rPr lang="en-US" dirty="0"/>
              <a:t>disease outbreak</a:t>
            </a:r>
          </a:p>
          <a:p>
            <a:pPr marL="171450" indent="-171450">
              <a:buFont typeface="Arial" panose="020B0604020202020204" pitchFamily="34" charset="0"/>
              <a:buChar char="•"/>
            </a:pPr>
            <a:r>
              <a:rPr lang="en-US" dirty="0"/>
              <a:t>Active shooter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D30AA15F-1EF2-4105-BB88-E230D348AA78}" type="slidenum">
              <a:rPr lang="en-US" smtClean="0"/>
              <a:t>32</a:t>
            </a:fld>
            <a:endParaRPr lang="en-US" dirty="0"/>
          </a:p>
        </p:txBody>
      </p:sp>
    </p:spTree>
    <p:extLst>
      <p:ext uri="{BB962C8B-B14F-4D97-AF65-F5344CB8AC3E}">
        <p14:creationId xmlns:p14="http://schemas.microsoft.com/office/powerpoint/2010/main" val="3687238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healthcare coactions </a:t>
            </a:r>
          </a:p>
        </p:txBody>
      </p:sp>
      <p:sp>
        <p:nvSpPr>
          <p:cNvPr id="4" name="Slide Number Placeholder 3"/>
          <p:cNvSpPr>
            <a:spLocks noGrp="1"/>
          </p:cNvSpPr>
          <p:nvPr>
            <p:ph type="sldNum" sz="quarter" idx="10"/>
          </p:nvPr>
        </p:nvSpPr>
        <p:spPr/>
        <p:txBody>
          <a:bodyPr/>
          <a:lstStyle/>
          <a:p>
            <a:fld id="{D30AA15F-1EF2-4105-BB88-E230D348AA78}" type="slidenum">
              <a:rPr lang="en-US" smtClean="0"/>
              <a:t>33</a:t>
            </a:fld>
            <a:endParaRPr lang="en-US" dirty="0"/>
          </a:p>
        </p:txBody>
      </p:sp>
    </p:spTree>
    <p:extLst>
      <p:ext uri="{BB962C8B-B14F-4D97-AF65-F5344CB8AC3E}">
        <p14:creationId xmlns:p14="http://schemas.microsoft.com/office/powerpoint/2010/main" val="532118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want to partner with another hospice, SNF or HHA </a:t>
            </a:r>
          </a:p>
        </p:txBody>
      </p:sp>
      <p:sp>
        <p:nvSpPr>
          <p:cNvPr id="4" name="Slide Number Placeholder 3"/>
          <p:cNvSpPr>
            <a:spLocks noGrp="1"/>
          </p:cNvSpPr>
          <p:nvPr>
            <p:ph type="sldNum" sz="quarter" idx="10"/>
          </p:nvPr>
        </p:nvSpPr>
        <p:spPr/>
        <p:txBody>
          <a:bodyPr/>
          <a:lstStyle/>
          <a:p>
            <a:fld id="{D30AA15F-1EF2-4105-BB88-E230D348AA78}" type="slidenum">
              <a:rPr lang="en-US" smtClean="0"/>
              <a:t>34</a:t>
            </a:fld>
            <a:endParaRPr lang="en-US" dirty="0"/>
          </a:p>
        </p:txBody>
      </p:sp>
    </p:spTree>
    <p:extLst>
      <p:ext uri="{BB962C8B-B14F-4D97-AF65-F5344CB8AC3E}">
        <p14:creationId xmlns:p14="http://schemas.microsoft.com/office/powerpoint/2010/main" val="1430399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IGs don’t really address or say anything about the table top exercise </a:t>
            </a:r>
          </a:p>
        </p:txBody>
      </p:sp>
      <p:sp>
        <p:nvSpPr>
          <p:cNvPr id="4" name="Slide Number Placeholder 3"/>
          <p:cNvSpPr>
            <a:spLocks noGrp="1"/>
          </p:cNvSpPr>
          <p:nvPr>
            <p:ph type="sldNum" sz="quarter" idx="10"/>
          </p:nvPr>
        </p:nvSpPr>
        <p:spPr/>
        <p:txBody>
          <a:bodyPr/>
          <a:lstStyle/>
          <a:p>
            <a:fld id="{D30AA15F-1EF2-4105-BB88-E230D348AA78}" type="slidenum">
              <a:rPr lang="en-US" smtClean="0"/>
              <a:t>35</a:t>
            </a:fld>
            <a:endParaRPr lang="en-US" dirty="0"/>
          </a:p>
        </p:txBody>
      </p:sp>
    </p:spTree>
    <p:extLst>
      <p:ext uri="{BB962C8B-B14F-4D97-AF65-F5344CB8AC3E}">
        <p14:creationId xmlns:p14="http://schemas.microsoft.com/office/powerpoint/2010/main" val="4110448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0AA15F-1EF2-4105-BB88-E230D348AA78}" type="slidenum">
              <a:rPr lang="en-US" smtClean="0"/>
              <a:t>36</a:t>
            </a:fld>
            <a:endParaRPr lang="en-US" dirty="0"/>
          </a:p>
        </p:txBody>
      </p:sp>
    </p:spTree>
    <p:extLst>
      <p:ext uri="{BB962C8B-B14F-4D97-AF65-F5344CB8AC3E}">
        <p14:creationId xmlns:p14="http://schemas.microsoft.com/office/powerpoint/2010/main" val="1647184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0AA15F-1EF2-4105-BB88-E230D348AA78}" type="slidenum">
              <a:rPr lang="en-US" smtClean="0"/>
              <a:t>37</a:t>
            </a:fld>
            <a:endParaRPr lang="en-US" dirty="0"/>
          </a:p>
        </p:txBody>
      </p:sp>
    </p:spTree>
    <p:extLst>
      <p:ext uri="{BB962C8B-B14F-4D97-AF65-F5344CB8AC3E}">
        <p14:creationId xmlns:p14="http://schemas.microsoft.com/office/powerpoint/2010/main" val="35901180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0AA15F-1EF2-4105-BB88-E230D348AA78}" type="slidenum">
              <a:rPr lang="en-US" smtClean="0"/>
              <a:t>38</a:t>
            </a:fld>
            <a:endParaRPr lang="en-US" dirty="0"/>
          </a:p>
        </p:txBody>
      </p:sp>
    </p:spTree>
    <p:extLst>
      <p:ext uri="{BB962C8B-B14F-4D97-AF65-F5344CB8AC3E}">
        <p14:creationId xmlns:p14="http://schemas.microsoft.com/office/powerpoint/2010/main" val="1094520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spend too much time on this as most are not part of an integrated healthcare system </a:t>
            </a:r>
          </a:p>
          <a:p>
            <a:endParaRPr lang="en-US" dirty="0"/>
          </a:p>
          <a:p>
            <a:r>
              <a:rPr lang="en-US" dirty="0"/>
              <a:t>Testing and training must be developed considering all the requirements of each facility type</a:t>
            </a:r>
          </a:p>
        </p:txBody>
      </p:sp>
      <p:sp>
        <p:nvSpPr>
          <p:cNvPr id="4" name="Slide Number Placeholder 3"/>
          <p:cNvSpPr>
            <a:spLocks noGrp="1"/>
          </p:cNvSpPr>
          <p:nvPr>
            <p:ph type="sldNum" sz="quarter" idx="10"/>
          </p:nvPr>
        </p:nvSpPr>
        <p:spPr/>
        <p:txBody>
          <a:bodyPr/>
          <a:lstStyle/>
          <a:p>
            <a:fld id="{D30AA15F-1EF2-4105-BB88-E230D348AA78}" type="slidenum">
              <a:rPr lang="en-US" smtClean="0"/>
              <a:t>39</a:t>
            </a:fld>
            <a:endParaRPr lang="en-US" dirty="0"/>
          </a:p>
        </p:txBody>
      </p:sp>
    </p:spTree>
    <p:extLst>
      <p:ext uri="{BB962C8B-B14F-4D97-AF65-F5344CB8AC3E}">
        <p14:creationId xmlns:p14="http://schemas.microsoft.com/office/powerpoint/2010/main" val="1813869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So today we will</a:t>
            </a:r>
          </a:p>
        </p:txBody>
      </p:sp>
      <p:sp>
        <p:nvSpPr>
          <p:cNvPr id="4" name="Slide Number Placeholder 3"/>
          <p:cNvSpPr>
            <a:spLocks noGrp="1"/>
          </p:cNvSpPr>
          <p:nvPr>
            <p:ph type="sldNum" sz="quarter" idx="10"/>
          </p:nvPr>
        </p:nvSpPr>
        <p:spPr/>
        <p:txBody>
          <a:bodyPr/>
          <a:lstStyle/>
          <a:p>
            <a:fld id="{D30AA15F-1EF2-4105-BB88-E230D348AA78}" type="slidenum">
              <a:rPr lang="en-US" smtClean="0"/>
              <a:t>4</a:t>
            </a:fld>
            <a:endParaRPr lang="en-US" dirty="0"/>
          </a:p>
        </p:txBody>
      </p:sp>
    </p:spTree>
    <p:extLst>
      <p:ext uri="{BB962C8B-B14F-4D97-AF65-F5344CB8AC3E}">
        <p14:creationId xmlns:p14="http://schemas.microsoft.com/office/powerpoint/2010/main" val="2841897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Hospice needs a copy of the entire integrated and unified emergency preparedness program and all required components (emergency plan, policies and procedures, communication plan, training and testing program) </a:t>
            </a:r>
          </a:p>
        </p:txBody>
      </p:sp>
      <p:sp>
        <p:nvSpPr>
          <p:cNvPr id="4" name="Slide Number Placeholder 3"/>
          <p:cNvSpPr>
            <a:spLocks noGrp="1"/>
          </p:cNvSpPr>
          <p:nvPr>
            <p:ph type="sldNum" sz="quarter" idx="10"/>
          </p:nvPr>
        </p:nvSpPr>
        <p:spPr/>
        <p:txBody>
          <a:bodyPr/>
          <a:lstStyle/>
          <a:p>
            <a:fld id="{D30AA15F-1EF2-4105-BB88-E230D348AA78}" type="slidenum">
              <a:rPr lang="en-US" smtClean="0"/>
              <a:t>40</a:t>
            </a:fld>
            <a:endParaRPr lang="en-US" dirty="0"/>
          </a:p>
        </p:txBody>
      </p:sp>
    </p:spTree>
    <p:extLst>
      <p:ext uri="{BB962C8B-B14F-4D97-AF65-F5344CB8AC3E}">
        <p14:creationId xmlns:p14="http://schemas.microsoft.com/office/powerpoint/2010/main" val="2389385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0AA15F-1EF2-4105-BB88-E230D348AA78}" type="slidenum">
              <a:rPr lang="en-US" smtClean="0"/>
              <a:t>41</a:t>
            </a:fld>
            <a:endParaRPr lang="en-US" dirty="0"/>
          </a:p>
        </p:txBody>
      </p:sp>
    </p:spTree>
    <p:extLst>
      <p:ext uri="{BB962C8B-B14F-4D97-AF65-F5344CB8AC3E}">
        <p14:creationId xmlns:p14="http://schemas.microsoft.com/office/powerpoint/2010/main" val="2692424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effectLst/>
              </a:rPr>
              <a:t>The Centers for Medicare &amp; Medicaid Services (CMS) Survey and Certification Group (SCG) has developed this site to provide useful information to CMS Central and Regional Offices, State Survey Agencies (SAs), their State, Tribal, Regional, and local emergency management partners, and health care providers, for developing effective and robust emergency plans and responses.  This Web site provides information and tools, utilizing an “all hazards” approach for disruptive events such as:</a:t>
            </a:r>
          </a:p>
          <a:p>
            <a:r>
              <a:rPr lang="en-US" sz="1100" dirty="0">
                <a:effectLst/>
              </a:rPr>
              <a:t>Pandemic flu (e.g., H1N1 influenza virus)</a:t>
            </a:r>
          </a:p>
          <a:p>
            <a:r>
              <a:rPr lang="en-US" sz="1100" dirty="0">
                <a:effectLst/>
              </a:rPr>
              <a:t>Hurricanes</a:t>
            </a:r>
          </a:p>
          <a:p>
            <a:r>
              <a:rPr lang="en-US" sz="1100" dirty="0">
                <a:effectLst/>
              </a:rPr>
              <a:t>Tornados</a:t>
            </a:r>
          </a:p>
          <a:p>
            <a:r>
              <a:rPr lang="en-US" sz="1100" dirty="0">
                <a:effectLst/>
              </a:rPr>
              <a:t>Fires</a:t>
            </a:r>
          </a:p>
          <a:p>
            <a:r>
              <a:rPr lang="en-US" sz="1100" dirty="0">
                <a:effectLst/>
              </a:rPr>
              <a:t>Earthquakes</a:t>
            </a:r>
          </a:p>
          <a:p>
            <a:r>
              <a:rPr lang="en-US" sz="1100" dirty="0">
                <a:effectLst/>
              </a:rPr>
              <a:t>Power outages</a:t>
            </a:r>
          </a:p>
          <a:p>
            <a:r>
              <a:rPr lang="en-US" sz="1100" dirty="0">
                <a:effectLst/>
              </a:rPr>
              <a:t>Chemical spills</a:t>
            </a:r>
          </a:p>
          <a:p>
            <a:r>
              <a:rPr lang="en-US" sz="1100" dirty="0">
                <a:effectLst/>
              </a:rPr>
              <a:t>Nuclear or biological terrorist attack</a:t>
            </a:r>
          </a:p>
          <a:p>
            <a:r>
              <a:rPr lang="en-US" sz="1100" dirty="0">
                <a:effectLst/>
              </a:rPr>
              <a:t>Etc.</a:t>
            </a:r>
          </a:p>
          <a:p>
            <a:r>
              <a:rPr lang="en-US" sz="1100" dirty="0">
                <a:effectLst/>
              </a:rPr>
              <a:t>This Web site provides “one-stop shopping” to obtain both mandated and voluntary emergency preparedness information and tools.  The Web site will be updated regularly to provide helpful guidance regarding issues such as:</a:t>
            </a:r>
          </a:p>
          <a:p>
            <a:r>
              <a:rPr lang="en-US" sz="1100" dirty="0">
                <a:effectLst/>
              </a:rPr>
              <a:t>Clarifying the roles, responsibilities and actions of CMS Central and Regional Survey &amp; Certification (S&amp;C) Offices.</a:t>
            </a:r>
          </a:p>
          <a:p>
            <a:r>
              <a:rPr lang="en-US" sz="1100" dirty="0">
                <a:effectLst/>
              </a:rPr>
              <a:t>Clarifying the roles, responsibilities, and actions of SAs.</a:t>
            </a:r>
          </a:p>
          <a:p>
            <a:r>
              <a:rPr lang="en-US" sz="1100" dirty="0">
                <a:effectLst/>
              </a:rPr>
              <a:t>Effective emergency planning across all health care provider types to ensure the well-being of vulnerable populations – whether in long-term care, acute care, or community-based facilities -- during a disruptive event.</a:t>
            </a:r>
          </a:p>
          <a:p>
            <a:endParaRPr lang="en-US" dirty="0"/>
          </a:p>
        </p:txBody>
      </p:sp>
      <p:sp>
        <p:nvSpPr>
          <p:cNvPr id="4" name="Slide Number Placeholder 3"/>
          <p:cNvSpPr>
            <a:spLocks noGrp="1"/>
          </p:cNvSpPr>
          <p:nvPr>
            <p:ph type="sldNum" sz="quarter" idx="10"/>
          </p:nvPr>
        </p:nvSpPr>
        <p:spPr/>
        <p:txBody>
          <a:bodyPr/>
          <a:lstStyle/>
          <a:p>
            <a:fld id="{D30AA15F-1EF2-4105-BB88-E230D348AA78}" type="slidenum">
              <a:rPr lang="en-US" smtClean="0"/>
              <a:t>42</a:t>
            </a:fld>
            <a:endParaRPr lang="en-US" dirty="0"/>
          </a:p>
        </p:txBody>
      </p:sp>
    </p:spTree>
    <p:extLst>
      <p:ext uri="{BB962C8B-B14F-4D97-AF65-F5344CB8AC3E}">
        <p14:creationId xmlns:p14="http://schemas.microsoft.com/office/powerpoint/2010/main" val="21648602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r>
              <a:rPr lang="en-US" dirty="0"/>
              <a:t>October 2013</a:t>
            </a:r>
          </a:p>
        </p:txBody>
      </p:sp>
      <p:sp>
        <p:nvSpPr>
          <p:cNvPr id="6" name="Header Placeholder 5"/>
          <p:cNvSpPr>
            <a:spLocks noGrp="1"/>
          </p:cNvSpPr>
          <p:nvPr>
            <p:ph type="hdr" sz="quarter" idx="12"/>
          </p:nvPr>
        </p:nvSpPr>
        <p:spPr/>
        <p:txBody>
          <a:bodyPr/>
          <a:lstStyle/>
          <a:p>
            <a:r>
              <a:rPr lang="en-US" dirty="0"/>
              <a:t>Ask the Experts Call                                         Comfortable Dying Measure</a:t>
            </a:r>
          </a:p>
        </p:txBody>
      </p:sp>
      <p:sp>
        <p:nvSpPr>
          <p:cNvPr id="7" name="Footer Placeholder 6"/>
          <p:cNvSpPr>
            <a:spLocks noGrp="1"/>
          </p:cNvSpPr>
          <p:nvPr>
            <p:ph type="ftr" sz="quarter" idx="13"/>
          </p:nvPr>
        </p:nvSpPr>
        <p:spPr/>
        <p:txBody>
          <a:bodyPr/>
          <a:lstStyle/>
          <a:p>
            <a:r>
              <a:rPr lang="en-US" dirty="0"/>
              <a:t>(c) 2012 Hospice Fundamentals                                All Rights Reserved</a:t>
            </a:r>
          </a:p>
        </p:txBody>
      </p:sp>
      <p:sp>
        <p:nvSpPr>
          <p:cNvPr id="8" name="Slide Number Placeholder 7"/>
          <p:cNvSpPr>
            <a:spLocks noGrp="1"/>
          </p:cNvSpPr>
          <p:nvPr>
            <p:ph type="sldNum" sz="quarter" idx="14"/>
          </p:nvPr>
        </p:nvSpPr>
        <p:spPr/>
        <p:txBody>
          <a:bodyPr/>
          <a:lstStyle/>
          <a:p>
            <a:fld id="{FFC2F39B-64F2-4D1A-A689-3EA29AF3AAF3}" type="slidenum">
              <a:rPr lang="en-US" smtClean="0"/>
              <a:t>43</a:t>
            </a:fld>
            <a:endParaRPr lang="en-US" dirty="0"/>
          </a:p>
        </p:txBody>
      </p:sp>
    </p:spTree>
    <p:extLst>
      <p:ext uri="{BB962C8B-B14F-4D97-AF65-F5344CB8AC3E}">
        <p14:creationId xmlns:p14="http://schemas.microsoft.com/office/powerpoint/2010/main" val="67635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 this is not new – proposed rule back in 2013 and final rule published last September with a year for implementation </a:t>
            </a:r>
          </a:p>
          <a:p>
            <a:endParaRPr lang="en-US" dirty="0"/>
          </a:p>
          <a:p>
            <a:r>
              <a:rPr lang="en-US" dirty="0"/>
              <a:t>Expanded period between proposed</a:t>
            </a:r>
            <a:r>
              <a:rPr lang="en-US" baseline="0" dirty="0"/>
              <a:t> and final due to number of comments </a:t>
            </a:r>
          </a:p>
          <a:p>
            <a:endParaRPr lang="en-US" baseline="0" dirty="0"/>
          </a:p>
          <a:p>
            <a:r>
              <a:rPr lang="en-US" baseline="0" dirty="0"/>
              <a:t>Timeframes: need more time for implementation, phase in by provider</a:t>
            </a:r>
          </a:p>
          <a:p>
            <a:r>
              <a:rPr lang="en-US" baseline="0" dirty="0"/>
              <a:t>Existing standards: overlap with existing laws, defer to existing </a:t>
            </a:r>
          </a:p>
          <a:p>
            <a:r>
              <a:rPr lang="en-US" baseline="0" dirty="0"/>
              <a:t>Burdensome impractical, costly, don’t apply to all providers </a:t>
            </a:r>
            <a:endParaRPr lang="en-US" dirty="0"/>
          </a:p>
        </p:txBody>
      </p:sp>
      <p:sp>
        <p:nvSpPr>
          <p:cNvPr id="4" name="Slide Number Placeholder 3"/>
          <p:cNvSpPr>
            <a:spLocks noGrp="1"/>
          </p:cNvSpPr>
          <p:nvPr>
            <p:ph type="sldNum" sz="quarter" idx="10"/>
          </p:nvPr>
        </p:nvSpPr>
        <p:spPr/>
        <p:txBody>
          <a:bodyPr/>
          <a:lstStyle/>
          <a:p>
            <a:fld id="{D30AA15F-1EF2-4105-BB88-E230D348AA78}" type="slidenum">
              <a:rPr lang="en-US" smtClean="0"/>
              <a:t>5</a:t>
            </a:fld>
            <a:endParaRPr lang="en-US" dirty="0"/>
          </a:p>
        </p:txBody>
      </p:sp>
    </p:spTree>
    <p:extLst>
      <p:ext uri="{BB962C8B-B14F-4D97-AF65-F5344CB8AC3E}">
        <p14:creationId xmlns:p14="http://schemas.microsoft.com/office/powerpoint/2010/main" val="37492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As CMS got working on the development,</a:t>
            </a:r>
            <a:r>
              <a:rPr lang="en-US" baseline="0" dirty="0"/>
              <a:t> the CMS </a:t>
            </a:r>
            <a:r>
              <a:rPr lang="en-US" dirty="0"/>
              <a:t>The CMS Emergency Preparedness Rule</a:t>
            </a:r>
            <a:r>
              <a:rPr lang="en-US" baseline="0" dirty="0"/>
              <a:t> was developed to address gaps identified in past responses, establish a consistent – AND ENFORCABLE - framework for all healthcare entities and to encourage coordination among healthcare entities, healthcare system preparedness entities, public health preparedness officials, and emergency managers.</a:t>
            </a:r>
          </a:p>
          <a:p>
            <a:endParaRPr lang="en-US" baseline="0" dirty="0"/>
          </a:p>
          <a:p>
            <a:r>
              <a:rPr lang="en-US" baseline="0" dirty="0"/>
              <a:t>Will see throughout the IGs an expectation to work with other providers </a:t>
            </a:r>
          </a:p>
        </p:txBody>
      </p:sp>
      <p:sp>
        <p:nvSpPr>
          <p:cNvPr id="4" name="Slide Number Placeholder 3"/>
          <p:cNvSpPr>
            <a:spLocks noGrp="1"/>
          </p:cNvSpPr>
          <p:nvPr>
            <p:ph type="sldNum" sz="quarter" idx="10"/>
          </p:nvPr>
        </p:nvSpPr>
        <p:spPr/>
        <p:txBody>
          <a:bodyPr/>
          <a:lstStyle/>
          <a:p>
            <a:fld id="{3632DFC6-ACC2-491B-A730-3F60AD23944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5458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impacts 17 different providers so IGs written to cover all and where deviates to specific entities. Intent  of requirement are focused on 3 key essentials necessary for maintaining access to healthcare during disasters or emergencies</a:t>
            </a:r>
          </a:p>
          <a:p>
            <a:pPr marL="171450" indent="-171450">
              <a:buFont typeface="Arial" panose="020B0604020202020204" pitchFamily="34" charset="0"/>
              <a:buChar char="•"/>
            </a:pPr>
            <a:r>
              <a:rPr lang="en-US" dirty="0"/>
              <a:t>Safeguarding human resources</a:t>
            </a:r>
          </a:p>
          <a:p>
            <a:pPr marL="171450" indent="-171450">
              <a:buFont typeface="Arial" panose="020B0604020202020204" pitchFamily="34" charset="0"/>
              <a:buChar char="•"/>
            </a:pPr>
            <a:r>
              <a:rPr lang="en-US" dirty="0"/>
              <a:t>Maintaining business continuity</a:t>
            </a:r>
          </a:p>
          <a:p>
            <a:pPr marL="171450" indent="-171450">
              <a:buFont typeface="Arial" panose="020B0604020202020204" pitchFamily="34" charset="0"/>
              <a:buChar char="•"/>
            </a:pPr>
            <a:r>
              <a:rPr lang="en-US" dirty="0"/>
              <a:t>Protecting physical resources.</a:t>
            </a:r>
          </a:p>
          <a:p>
            <a:pPr marL="171450" indent="-171450">
              <a:buFont typeface="Arial" panose="020B0604020202020204" pitchFamily="34" charset="0"/>
              <a:buChar char="•"/>
            </a:pPr>
            <a:endParaRPr lang="en-US" dirty="0"/>
          </a:p>
          <a:p>
            <a:r>
              <a:rPr lang="en-US" dirty="0"/>
              <a:t>IGs us the term “facilities” to mean all 17 providers. For purpose of this presentation have used the term hospice to make more sense unless referring to all providers .</a:t>
            </a:r>
          </a:p>
          <a:p>
            <a:endParaRPr lang="en-US" dirty="0"/>
          </a:p>
          <a:p>
            <a:r>
              <a:rPr lang="en-US" dirty="0"/>
              <a:t>This is meant to be an overview of the IGs not all the detail so be sure to read them. Wealth of information to help you with your plans. </a:t>
            </a:r>
          </a:p>
          <a:p>
            <a:endParaRPr lang="en-US" dirty="0"/>
          </a:p>
          <a:p>
            <a:r>
              <a:rPr lang="en-US" dirty="0"/>
              <a:t>Will be interesting to see how / what surveyors will do when surveying – can be done by the state surveyors or the Life Safety surveyors  and will be assessed during initial, revalidation, recertification and complaint surveys as appropriate</a:t>
            </a:r>
          </a:p>
        </p:txBody>
      </p:sp>
      <p:sp>
        <p:nvSpPr>
          <p:cNvPr id="4" name="Slide Number Placeholder 3"/>
          <p:cNvSpPr>
            <a:spLocks noGrp="1"/>
          </p:cNvSpPr>
          <p:nvPr>
            <p:ph type="sldNum" sz="quarter" idx="10"/>
          </p:nvPr>
        </p:nvSpPr>
        <p:spPr/>
        <p:txBody>
          <a:bodyPr/>
          <a:lstStyle/>
          <a:p>
            <a:fld id="{D30AA15F-1EF2-4105-BB88-E230D348AA78}" type="slidenum">
              <a:rPr lang="en-US" smtClean="0"/>
              <a:t>7</a:t>
            </a:fld>
            <a:endParaRPr lang="en-US" dirty="0"/>
          </a:p>
        </p:txBody>
      </p:sp>
    </p:spTree>
    <p:extLst>
      <p:ext uri="{BB962C8B-B14F-4D97-AF65-F5344CB8AC3E}">
        <p14:creationId xmlns:p14="http://schemas.microsoft.com/office/powerpoint/2010/main" val="471716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handouts included a file with the 418.113 language on it and the respective </a:t>
            </a:r>
            <a:r>
              <a:rPr lang="en-US" dirty="0" err="1"/>
              <a:t>iGs</a:t>
            </a:r>
            <a:r>
              <a:rPr lang="en-US" dirty="0"/>
              <a:t>  –if you have</a:t>
            </a:r>
            <a:r>
              <a:rPr lang="en-US" baseline="0" dirty="0"/>
              <a:t> it in front of you great, if not you’re fine.  We are not going through it word by word, rather an overview of the four elements and the requirements for hospices </a:t>
            </a:r>
          </a:p>
          <a:p>
            <a:endParaRPr lang="en-US" baseline="0" dirty="0"/>
          </a:p>
          <a:p>
            <a:r>
              <a:rPr lang="en-US" baseline="0" dirty="0"/>
              <a:t>Distinguish between emergency and disaster </a:t>
            </a:r>
          </a:p>
          <a:p>
            <a:endParaRPr lang="en-US" baseline="0" dirty="0"/>
          </a:p>
          <a:p>
            <a:r>
              <a:rPr lang="en-US" baseline="0" dirty="0"/>
              <a:t>Emergency/Disaster: An event that can affect the facility internally as well as the overall target population or the community at large or community or a geographic area.   </a:t>
            </a:r>
          </a:p>
          <a:p>
            <a:endParaRPr lang="en-US" baseline="0" dirty="0"/>
          </a:p>
          <a:p>
            <a:r>
              <a:rPr lang="en-US" baseline="0" dirty="0"/>
              <a:t>Emergency: A hazard impact causing adverse physical, social, psychological, economic or political effects that challenges the ability to respond rapidly and effectively. It requires a stepped-up capacity and capability (call-back procedures, mutual aid, etc.) to meet the expected outcome, and commonly requires change from routine management methods to an incident command process to achieve the expected outcome (see “disaster” for important contrast between the two terms).  Reference: Assistant Secretary for Preparedness and Response (ASPR) 2017-2022 Health Care Preparedness and Response Capabilities Document (ICDRM/GWU Emergency Management Glossary of Terms) (November 2016).   </a:t>
            </a:r>
          </a:p>
          <a:p>
            <a:endParaRPr lang="en-US" baseline="0" dirty="0"/>
          </a:p>
          <a:p>
            <a:r>
              <a:rPr lang="en-US" baseline="0" dirty="0"/>
              <a:t>Disaster: A hazard impact causing adverse physical, social, psychological, economic or political effects that challenges the ability to respond rapidly and effectively. Despite a stepped-up capacity and capability (call-back procedures, mutual aid, etc.) and change from routine management methods to an incident command/management process, the outcome is lower than expected compared with a smaller scale or lower magnitude impact (see “emergency” for important contrast between the two terms).  Reference: Assistant Secretary for Preparedness and Response (ASPR) 2017-2022 Health Care Preparedness and Response Capabilities Document (ICDRM/GWU Emergency Management Glossary of Terms) (November 2016). </a:t>
            </a:r>
          </a:p>
          <a:p>
            <a:endParaRPr lang="en-US" dirty="0"/>
          </a:p>
        </p:txBody>
      </p:sp>
      <p:sp>
        <p:nvSpPr>
          <p:cNvPr id="4" name="Slide Number Placeholder 3"/>
          <p:cNvSpPr>
            <a:spLocks noGrp="1"/>
          </p:cNvSpPr>
          <p:nvPr>
            <p:ph type="sldNum" sz="quarter" idx="10"/>
          </p:nvPr>
        </p:nvSpPr>
        <p:spPr/>
        <p:txBody>
          <a:bodyPr/>
          <a:lstStyle/>
          <a:p>
            <a:fld id="{D30AA15F-1EF2-4105-BB88-E230D348AA78}" type="slidenum">
              <a:rPr lang="en-US" smtClean="0"/>
              <a:t>8</a:t>
            </a:fld>
            <a:endParaRPr lang="en-US" dirty="0"/>
          </a:p>
        </p:txBody>
      </p:sp>
    </p:spTree>
    <p:extLst>
      <p:ext uri="{BB962C8B-B14F-4D97-AF65-F5344CB8AC3E}">
        <p14:creationId xmlns:p14="http://schemas.microsoft.com/office/powerpoint/2010/main" val="3468806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started with the plan. Hopefully you have your plan done and this is just a check to see that you have everything </a:t>
            </a:r>
          </a:p>
        </p:txBody>
      </p:sp>
      <p:sp>
        <p:nvSpPr>
          <p:cNvPr id="4" name="Slide Number Placeholder 3"/>
          <p:cNvSpPr>
            <a:spLocks noGrp="1"/>
          </p:cNvSpPr>
          <p:nvPr>
            <p:ph type="sldNum" sz="quarter" idx="10"/>
          </p:nvPr>
        </p:nvSpPr>
        <p:spPr/>
        <p:txBody>
          <a:bodyPr/>
          <a:lstStyle/>
          <a:p>
            <a:fld id="{D30AA15F-1EF2-4105-BB88-E230D348AA78}" type="slidenum">
              <a:rPr lang="en-US" smtClean="0"/>
              <a:t>9</a:t>
            </a:fld>
            <a:endParaRPr lang="en-US" dirty="0"/>
          </a:p>
        </p:txBody>
      </p:sp>
    </p:spTree>
    <p:extLst>
      <p:ext uri="{BB962C8B-B14F-4D97-AF65-F5344CB8AC3E}">
        <p14:creationId xmlns:p14="http://schemas.microsoft.com/office/powerpoint/2010/main" val="3680133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5029200" cy="1785938"/>
          </a:xfrm>
        </p:spPr>
        <p:txBody>
          <a:bodyPr/>
          <a:lstStyle>
            <a:lvl1pPr>
              <a:defRPr sz="7200">
                <a:solidFill>
                  <a:schemeClr val="bg1"/>
                </a:solidFill>
                <a:latin typeface="PhoenixScriptFLF" panose="02000603060000020003" pitchFamily="2" charset="0"/>
              </a:defRPr>
            </a:lvl1pPr>
          </a:lstStyle>
          <a:p>
            <a:r>
              <a:rPr lang="en-US" dirty="0"/>
              <a:t>Click to edit Master title style</a:t>
            </a:r>
          </a:p>
        </p:txBody>
      </p:sp>
      <p:sp>
        <p:nvSpPr>
          <p:cNvPr id="3" name="Subtitle 2"/>
          <p:cNvSpPr>
            <a:spLocks noGrp="1"/>
          </p:cNvSpPr>
          <p:nvPr>
            <p:ph type="subTitle" idx="1"/>
          </p:nvPr>
        </p:nvSpPr>
        <p:spPr>
          <a:xfrm>
            <a:off x="633919" y="3028950"/>
            <a:ext cx="6400800" cy="628650"/>
          </a:xfrm>
        </p:spPr>
        <p:txBody>
          <a:bodyPr/>
          <a:lstStyle>
            <a:lvl1pPr marL="0" indent="0" algn="ctr">
              <a:buNone/>
              <a:defRPr>
                <a:solidFill>
                  <a:schemeClr val="bg1"/>
                </a:solidFill>
                <a:latin typeface="Corbel" panose="020B05030202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C7C3ECF-EFD0-40CC-BF99-CB9F2EBBE809}" type="datetimeFigureOut">
              <a:rPr lang="en-US" smtClean="0"/>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ECF602-285F-48AC-A13B-1B1877D4FD06}" type="slidenum">
              <a:rPr lang="en-US" smtClean="0"/>
              <a:t>‹#›</a:t>
            </a:fld>
            <a:endParaRPr lang="en-US" dirty="0"/>
          </a:p>
        </p:txBody>
      </p:sp>
      <p:sp>
        <p:nvSpPr>
          <p:cNvPr id="7" name="Subtitle 2"/>
          <p:cNvSpPr txBox="1">
            <a:spLocks/>
          </p:cNvSpPr>
          <p:nvPr userDrawn="1"/>
        </p:nvSpPr>
        <p:spPr>
          <a:xfrm>
            <a:off x="609600" y="3829050"/>
            <a:ext cx="6400800" cy="6286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2400" dirty="0">
              <a:solidFill>
                <a:schemeClr val="bg1"/>
              </a:solidFill>
              <a:latin typeface="Corbel" panose="020B0503020204020204" pitchFamily="34" charset="0"/>
            </a:endParaRPr>
          </a:p>
        </p:txBody>
      </p:sp>
      <p:pic>
        <p:nvPicPr>
          <p:cNvPr id="9" name="Picture 8">
            <a:extLst>
              <a:ext uri="{FF2B5EF4-FFF2-40B4-BE49-F238E27FC236}">
                <a16:creationId xmlns:a16="http://schemas.microsoft.com/office/drawing/2014/main" id="{B98D5931-E3BA-4E14-9F49-DB12EE362F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5600" y="1276350"/>
            <a:ext cx="1882988" cy="2181225"/>
          </a:xfrm>
          <a:prstGeom prst="rect">
            <a:avLst/>
          </a:prstGeom>
        </p:spPr>
      </p:pic>
    </p:spTree>
    <p:extLst>
      <p:ext uri="{BB962C8B-B14F-4D97-AF65-F5344CB8AC3E}">
        <p14:creationId xmlns:p14="http://schemas.microsoft.com/office/powerpoint/2010/main" val="387552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7C3ECF-EFD0-40CC-BF99-CB9F2EBBE809}" type="datetimeFigureOut">
              <a:rPr lang="en-US" smtClean="0"/>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ECF602-285F-48AC-A13B-1B1877D4FD06}" type="slidenum">
              <a:rPr lang="en-US" smtClean="0"/>
              <a:t>‹#›</a:t>
            </a:fld>
            <a:endParaRPr lang="en-US" dirty="0"/>
          </a:p>
        </p:txBody>
      </p:sp>
    </p:spTree>
    <p:extLst>
      <p:ext uri="{BB962C8B-B14F-4D97-AF65-F5344CB8AC3E}">
        <p14:creationId xmlns:p14="http://schemas.microsoft.com/office/powerpoint/2010/main" val="147417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7C3ECF-EFD0-40CC-BF99-CB9F2EBBE809}" type="datetimeFigureOut">
              <a:rPr lang="en-US" smtClean="0"/>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ECF602-285F-48AC-A13B-1B1877D4FD06}" type="slidenum">
              <a:rPr lang="en-US" smtClean="0"/>
              <a:t>‹#›</a:t>
            </a:fld>
            <a:endParaRPr lang="en-US" dirty="0"/>
          </a:p>
        </p:txBody>
      </p:sp>
    </p:spTree>
    <p:extLst>
      <p:ext uri="{BB962C8B-B14F-4D97-AF65-F5344CB8AC3E}">
        <p14:creationId xmlns:p14="http://schemas.microsoft.com/office/powerpoint/2010/main" val="282402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7C3ECF-EFD0-40CC-BF99-CB9F2EBBE809}" type="datetimeFigureOut">
              <a:rPr lang="en-US" smtClean="0"/>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ECF602-285F-48AC-A13B-1B1877D4FD06}" type="slidenum">
              <a:rPr lang="en-US" smtClean="0"/>
              <a:t>‹#›</a:t>
            </a:fld>
            <a:endParaRPr lang="en-US" dirty="0"/>
          </a:p>
        </p:txBody>
      </p:sp>
    </p:spTree>
    <p:extLst>
      <p:ext uri="{BB962C8B-B14F-4D97-AF65-F5344CB8AC3E}">
        <p14:creationId xmlns:p14="http://schemas.microsoft.com/office/powerpoint/2010/main" val="3965977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7C3ECF-EFD0-40CC-BF99-CB9F2EBBE809}" type="datetimeFigureOut">
              <a:rPr lang="en-US" smtClean="0"/>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ECF602-285F-48AC-A13B-1B1877D4FD06}" type="slidenum">
              <a:rPr lang="en-US" smtClean="0"/>
              <a:t>‹#›</a:t>
            </a:fld>
            <a:endParaRPr lang="en-US" dirty="0"/>
          </a:p>
        </p:txBody>
      </p:sp>
    </p:spTree>
    <p:extLst>
      <p:ext uri="{BB962C8B-B14F-4D97-AF65-F5344CB8AC3E}">
        <p14:creationId xmlns:p14="http://schemas.microsoft.com/office/powerpoint/2010/main" val="101338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00150"/>
            <a:ext cx="7315200" cy="3657600"/>
          </a:xfrm>
        </p:spPr>
        <p:txBody>
          <a:bodyPr/>
          <a:lstStyle>
            <a:lvl1pPr marL="182880" indent="-182880">
              <a:buClr>
                <a:srgbClr val="C00000"/>
              </a:buClr>
              <a:buSzPct val="130000"/>
              <a:buFont typeface="Arial" pitchFamily="34" charset="0"/>
              <a:buChar char="•"/>
              <a:defRPr/>
            </a:lvl1pPr>
            <a:lvl2pPr marL="457200" indent="-182880">
              <a:buClr>
                <a:srgbClr val="C00000"/>
              </a:buClr>
              <a:buSzPct val="130000"/>
              <a:buFont typeface="Arial" pitchFamily="34" charset="0"/>
              <a:buChar char="•"/>
              <a:defRPr/>
            </a:lvl2pPr>
            <a:lvl3pPr marL="731520" indent="-182880">
              <a:buClr>
                <a:srgbClr val="C00000"/>
              </a:buClr>
              <a:buSzPct val="130000"/>
              <a:buFont typeface="Arial" pitchFamily="34" charset="0"/>
              <a:buChar char="•"/>
              <a:defRPr/>
            </a:lvl3pPr>
            <a:lvl4pPr marL="1005840" indent="-182880">
              <a:buClr>
                <a:srgbClr val="C00000"/>
              </a:buClr>
              <a:buSzPct val="130000"/>
              <a:buFont typeface="Arial" pitchFamily="34" charset="0"/>
              <a:buChar char="•"/>
              <a:defRPr/>
            </a:lvl4pPr>
            <a:lvl5pPr marL="1188720" indent="-137160">
              <a:buClr>
                <a:srgbClr val="C00000"/>
              </a:buClr>
              <a:buSzPct val="13000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0"/>
            <a:ext cx="2057400" cy="246888"/>
          </a:xfrm>
        </p:spPr>
        <p:txBody>
          <a:bodyPr/>
          <a:lstStyle/>
          <a:p>
            <a:r>
              <a:rPr lang="en-US" dirty="0"/>
              <a:t>October 2014</a:t>
            </a:r>
          </a:p>
        </p:txBody>
      </p:sp>
      <p:sp>
        <p:nvSpPr>
          <p:cNvPr id="5" name="Footer Placeholder 4"/>
          <p:cNvSpPr>
            <a:spLocks noGrp="1"/>
          </p:cNvSpPr>
          <p:nvPr>
            <p:ph type="ftr" sz="quarter" idx="11"/>
          </p:nvPr>
        </p:nvSpPr>
        <p:spPr>
          <a:xfrm>
            <a:off x="0" y="4896611"/>
            <a:ext cx="4114800" cy="246888"/>
          </a:xfrm>
        </p:spPr>
        <p:txBody>
          <a:bodyPr/>
          <a:lstStyle/>
          <a:p>
            <a:r>
              <a:rPr lang="en-US" dirty="0"/>
              <a:t>‹#›</a:t>
            </a:r>
          </a:p>
        </p:txBody>
      </p:sp>
      <p:sp>
        <p:nvSpPr>
          <p:cNvPr id="6" name="Slide Number Placeholder 5"/>
          <p:cNvSpPr>
            <a:spLocks noGrp="1"/>
          </p:cNvSpPr>
          <p:nvPr>
            <p:ph type="sldNum" sz="quarter" idx="12"/>
          </p:nvPr>
        </p:nvSpPr>
        <p:spPr>
          <a:xfrm>
            <a:off x="8458206" y="0"/>
            <a:ext cx="685801" cy="246888"/>
          </a:xfrm>
        </p:spPr>
        <p:txBody>
          <a:bodyPr/>
          <a:lstStyle>
            <a:lvl1pPr algn="ctr">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7" y="4768455"/>
            <a:ext cx="3005137" cy="750094"/>
          </a:xfrm>
          <a:prstGeom prst="rect">
            <a:avLst/>
          </a:prstGeom>
        </p:spPr>
      </p:pic>
    </p:spTree>
    <p:extLst>
      <p:ext uri="{BB962C8B-B14F-4D97-AF65-F5344CB8AC3E}">
        <p14:creationId xmlns:p14="http://schemas.microsoft.com/office/powerpoint/2010/main" val="2844195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00150"/>
            <a:ext cx="7315200" cy="3657600"/>
          </a:xfrm>
        </p:spPr>
        <p:txBody>
          <a:bodyPr/>
          <a:lstStyle>
            <a:lvl1pPr marL="182880" indent="-182880">
              <a:buClr>
                <a:srgbClr val="C00000"/>
              </a:buClr>
              <a:buSzPct val="130000"/>
              <a:buFont typeface="Arial" pitchFamily="34" charset="0"/>
              <a:buChar char="•"/>
              <a:defRPr/>
            </a:lvl1pPr>
            <a:lvl2pPr marL="457200" indent="-182880">
              <a:buClr>
                <a:srgbClr val="C00000"/>
              </a:buClr>
              <a:buSzPct val="130000"/>
              <a:buFont typeface="Arial" pitchFamily="34" charset="0"/>
              <a:buChar char="•"/>
              <a:defRPr/>
            </a:lvl2pPr>
            <a:lvl3pPr marL="731520" indent="-182880">
              <a:buClr>
                <a:srgbClr val="C00000"/>
              </a:buClr>
              <a:buSzPct val="130000"/>
              <a:buFont typeface="Arial" pitchFamily="34" charset="0"/>
              <a:buChar char="•"/>
              <a:defRPr/>
            </a:lvl3pPr>
            <a:lvl4pPr marL="1005840" indent="-182880">
              <a:buClr>
                <a:srgbClr val="C00000"/>
              </a:buClr>
              <a:buSzPct val="130000"/>
              <a:buFont typeface="Arial" pitchFamily="34" charset="0"/>
              <a:buChar char="•"/>
              <a:defRPr/>
            </a:lvl4pPr>
            <a:lvl5pPr marL="1188720" indent="-137160">
              <a:buClr>
                <a:srgbClr val="C00000"/>
              </a:buClr>
              <a:buSzPct val="13000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0"/>
            <a:ext cx="2057400" cy="246888"/>
          </a:xfrm>
        </p:spPr>
        <p:txBody>
          <a:bodyPr/>
          <a:lstStyle/>
          <a:p>
            <a:r>
              <a:rPr lang="en-US" dirty="0">
                <a:solidFill>
                  <a:prstClr val="black">
                    <a:tint val="75000"/>
                  </a:prstClr>
                </a:solidFill>
              </a:rPr>
              <a:t>October 2014</a:t>
            </a:r>
          </a:p>
        </p:txBody>
      </p:sp>
      <p:sp>
        <p:nvSpPr>
          <p:cNvPr id="5" name="Footer Placeholder 4"/>
          <p:cNvSpPr>
            <a:spLocks noGrp="1"/>
          </p:cNvSpPr>
          <p:nvPr>
            <p:ph type="ftr" sz="quarter" idx="11"/>
          </p:nvPr>
        </p:nvSpPr>
        <p:spPr>
          <a:xfrm>
            <a:off x="0" y="4896611"/>
            <a:ext cx="4114800" cy="246888"/>
          </a:xfrm>
        </p:spPr>
        <p:txBody>
          <a:bodyPr/>
          <a:lstStyle/>
          <a:p>
            <a:r>
              <a:rPr lang="en-US" dirty="0">
                <a:solidFill>
                  <a:prstClr val="black">
                    <a:tint val="75000"/>
                  </a:prstClr>
                </a:solidFill>
              </a:rPr>
              <a:t>‹#›</a:t>
            </a:r>
          </a:p>
        </p:txBody>
      </p:sp>
      <p:sp>
        <p:nvSpPr>
          <p:cNvPr id="6" name="Slide Number Placeholder 5"/>
          <p:cNvSpPr>
            <a:spLocks noGrp="1"/>
          </p:cNvSpPr>
          <p:nvPr>
            <p:ph type="sldNum" sz="quarter" idx="12"/>
          </p:nvPr>
        </p:nvSpPr>
        <p:spPr>
          <a:xfrm>
            <a:off x="8458206" y="0"/>
            <a:ext cx="685801" cy="246888"/>
          </a:xfrm>
        </p:spPr>
        <p:txBody>
          <a:bodyPr/>
          <a:lstStyle>
            <a:lvl1pPr algn="ctr">
              <a:defRPr/>
            </a:lvl1pPr>
          </a:lstStyle>
          <a:p>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7" y="4768455"/>
            <a:ext cx="3005137" cy="750094"/>
          </a:xfrm>
          <a:prstGeom prst="rect">
            <a:avLst/>
          </a:prstGeom>
        </p:spPr>
      </p:pic>
    </p:spTree>
    <p:extLst>
      <p:ext uri="{BB962C8B-B14F-4D97-AF65-F5344CB8AC3E}">
        <p14:creationId xmlns:p14="http://schemas.microsoft.com/office/powerpoint/2010/main" val="4062756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226219"/>
            <a:ext cx="8226425" cy="857250"/>
          </a:xfrm>
        </p:spPr>
        <p:txBody>
          <a:bodyPr/>
          <a:lstStyle/>
          <a:p>
            <a:r>
              <a:rPr lang="en-US" dirty="0"/>
              <a:t>Click to edit Master title style</a:t>
            </a:r>
          </a:p>
        </p:txBody>
      </p:sp>
      <p:sp>
        <p:nvSpPr>
          <p:cNvPr id="3" name="SmartArt Placeholder 2"/>
          <p:cNvSpPr>
            <a:spLocks noGrp="1"/>
          </p:cNvSpPr>
          <p:nvPr>
            <p:ph type="dgm" idx="1"/>
          </p:nvPr>
        </p:nvSpPr>
        <p:spPr>
          <a:xfrm>
            <a:off x="990600" y="1370410"/>
            <a:ext cx="7693025" cy="3086100"/>
          </a:xfrm>
        </p:spPr>
        <p:txBody>
          <a:bodyPr/>
          <a:lstStyle/>
          <a:p>
            <a:pPr lvl="0"/>
            <a:endParaRPr lang="en-US" noProof="0" dirty="0"/>
          </a:p>
        </p:txBody>
      </p:sp>
      <p:sp>
        <p:nvSpPr>
          <p:cNvPr id="4" name="Rectangle 8"/>
          <p:cNvSpPr>
            <a:spLocks noGrp="1" noChangeArrowheads="1"/>
          </p:cNvSpPr>
          <p:nvPr>
            <p:ph type="dt" sz="half" idx="10"/>
          </p:nvPr>
        </p:nvSpPr>
        <p:spPr>
          <a:ln/>
        </p:spPr>
        <p:txBody>
          <a:bodyPr/>
          <a:lstStyle>
            <a:lvl1pPr>
              <a:defRPr/>
            </a:lvl1pPr>
          </a:lstStyle>
          <a:p>
            <a:pPr>
              <a:defRPr/>
            </a:pPr>
            <a:r>
              <a:rPr lang="en-US" dirty="0">
                <a:solidFill>
                  <a:srgbClr val="000000"/>
                </a:solidFill>
              </a:rPr>
              <a:t>October 2014</a:t>
            </a:r>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solidFill>
                  <a:srgbClr val="000000"/>
                </a:solidFill>
              </a:rPr>
              <a:t>‹#›</a:t>
            </a:r>
          </a:p>
        </p:txBody>
      </p:sp>
      <p:sp>
        <p:nvSpPr>
          <p:cNvPr id="6" name="Rectangle 10"/>
          <p:cNvSpPr>
            <a:spLocks noGrp="1" noChangeArrowheads="1"/>
          </p:cNvSpPr>
          <p:nvPr>
            <p:ph type="sldNum" sz="quarter" idx="12"/>
          </p:nvPr>
        </p:nvSpPr>
        <p:spPr>
          <a:ln/>
        </p:spPr>
        <p:txBody>
          <a:bodyPr/>
          <a:lstStyle>
            <a:lvl1pPr>
              <a:defRPr/>
            </a:lvl1pPr>
          </a:lstStyle>
          <a:p>
            <a:pPr>
              <a:defRPr/>
            </a:pPr>
            <a:fld id="{9CFFD2AF-0495-4E8A-A92A-1B41FE7FAD2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71689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CIE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962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CIE Divid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93944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CIE Title and 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0108" y="2"/>
            <a:ext cx="9324108" cy="5244811"/>
          </a:xfrm>
          <a:prstGeom prst="rect">
            <a:avLst/>
          </a:prstGeom>
        </p:spPr>
      </p:pic>
      <p:sp>
        <p:nvSpPr>
          <p:cNvPr id="8" name="Title 1"/>
          <p:cNvSpPr>
            <a:spLocks noGrp="1"/>
          </p:cNvSpPr>
          <p:nvPr>
            <p:ph type="title"/>
          </p:nvPr>
        </p:nvSpPr>
        <p:spPr>
          <a:xfrm>
            <a:off x="1605280" y="205978"/>
            <a:ext cx="7081520" cy="857250"/>
          </a:xfrm>
          <a:prstGeom prst="rect">
            <a:avLst/>
          </a:prstGeom>
        </p:spPr>
        <p:txBody>
          <a:bodyPr>
            <a:normAutofit/>
          </a:bodyPr>
          <a:lstStyle>
            <a:lvl1pPr algn="l">
              <a:defRPr sz="3600" b="1"/>
            </a:lvl1pPr>
          </a:lstStyle>
          <a:p>
            <a:r>
              <a:rPr lang="en-US" dirty="0"/>
              <a:t>Click to edit Master title style</a:t>
            </a:r>
          </a:p>
        </p:txBody>
      </p:sp>
      <p:sp>
        <p:nvSpPr>
          <p:cNvPr id="9" name="Content Placeholder 2"/>
          <p:cNvSpPr>
            <a:spLocks noGrp="1"/>
          </p:cNvSpPr>
          <p:nvPr>
            <p:ph idx="1"/>
          </p:nvPr>
        </p:nvSpPr>
        <p:spPr>
          <a:xfrm>
            <a:off x="1605280" y="1200150"/>
            <a:ext cx="7081520" cy="3045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7772400" y="4767264"/>
            <a:ext cx="914400" cy="273844"/>
          </a:xfrm>
          <a:prstGeom prst="rect">
            <a:avLst/>
          </a:prstGeom>
        </p:spPr>
        <p:txBody>
          <a:bodyPr/>
          <a:lstStyle>
            <a:lvl1pPr algn="r">
              <a:defRPr sz="1400"/>
            </a:lvl1pPr>
          </a:lstStyle>
          <a:p>
            <a:fld id="{012C6A05-4C3B-B74D-AF45-22B3995E149D}" type="slidenum">
              <a:rPr lang="en-US" smtClean="0">
                <a:solidFill>
                  <a:prstClr val="black"/>
                </a:solidFill>
              </a:rPr>
              <a:pPr/>
              <a:t>‹#›</a:t>
            </a:fld>
            <a:endParaRPr lang="en-US" dirty="0">
              <a:solidFill>
                <a:prstClr val="black"/>
              </a:solidFill>
            </a:endParaRP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926515" y="4731546"/>
            <a:ext cx="1004969" cy="350509"/>
          </a:xfrm>
          <a:prstGeom prst="rect">
            <a:avLst/>
          </a:prstGeom>
        </p:spPr>
      </p:pic>
    </p:spTree>
    <p:extLst>
      <p:ext uri="{BB962C8B-B14F-4D97-AF65-F5344CB8AC3E}">
        <p14:creationId xmlns:p14="http://schemas.microsoft.com/office/powerpoint/2010/main" val="347022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7C3ECF-EFD0-40CC-BF99-CB9F2EBBE809}" type="datetimeFigureOut">
              <a:rPr lang="en-US" smtClean="0"/>
              <a:t>7/14/2017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ECF602-285F-48AC-A13B-1B1877D4FD06}" type="slidenum">
              <a:rPr lang="en-US" smtClean="0"/>
              <a:t>‹#›</a:t>
            </a:fld>
            <a:endParaRPr lang="en-US" dirty="0"/>
          </a:p>
        </p:txBody>
      </p:sp>
      <p:sp>
        <p:nvSpPr>
          <p:cNvPr id="9" name="Text Placeholder 8"/>
          <p:cNvSpPr>
            <a:spLocks noGrp="1"/>
          </p:cNvSpPr>
          <p:nvPr>
            <p:ph type="body" sz="quarter" idx="13"/>
          </p:nvPr>
        </p:nvSpPr>
        <p:spPr>
          <a:xfrm>
            <a:off x="457200" y="1257300"/>
            <a:ext cx="71628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1250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a:xfrm>
            <a:off x="6553200" y="4767264"/>
            <a:ext cx="2133600" cy="273844"/>
          </a:xfrm>
        </p:spPr>
        <p:txBody>
          <a:bodyPr/>
          <a:lstStyle>
            <a:lvl1pPr>
              <a:defRPr/>
            </a:lvl1pPr>
          </a:lstStyle>
          <a:p>
            <a:fld id="{7A5A878C-699D-4854-BC2D-CFA8DA505452}"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3743563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line Content Slide">
    <p:spTree>
      <p:nvGrpSpPr>
        <p:cNvPr id="1" name=""/>
        <p:cNvGrpSpPr/>
        <p:nvPr/>
      </p:nvGrpSpPr>
      <p:grpSpPr>
        <a:xfrm>
          <a:off x="0" y="0"/>
          <a:ext cx="0" cy="0"/>
          <a:chOff x="0" y="0"/>
          <a:chExt cx="0" cy="0"/>
        </a:xfrm>
      </p:grpSpPr>
      <p:sp>
        <p:nvSpPr>
          <p:cNvPr id="5" name="Title Placeholder 7"/>
          <p:cNvSpPr>
            <a:spLocks noGrp="1"/>
          </p:cNvSpPr>
          <p:nvPr>
            <p:ph type="title" hasCustomPrompt="1"/>
          </p:nvPr>
        </p:nvSpPr>
        <p:spPr>
          <a:xfrm>
            <a:off x="106018" y="103959"/>
            <a:ext cx="8918713" cy="770591"/>
          </a:xfrm>
          <a:prstGeom prst="rect">
            <a:avLst/>
          </a:prstGeom>
        </p:spPr>
        <p:txBody>
          <a:bodyPr vert="horz" lIns="91440" tIns="45720" rIns="91440" bIns="45720" rtlCol="0" anchor="t" anchorCtr="0">
            <a:noAutofit/>
          </a:bodyPr>
          <a:lstStyle>
            <a:lvl1pPr>
              <a:defRPr/>
            </a:lvl1pPr>
          </a:lstStyle>
          <a:p>
            <a:r>
              <a:rPr lang="en-US" dirty="0"/>
              <a:t>Use for Two-line </a:t>
            </a:r>
            <a:br>
              <a:rPr lang="en-US" dirty="0"/>
            </a:br>
            <a:r>
              <a:rPr lang="en-US" dirty="0"/>
              <a:t>Slide Titles</a:t>
            </a:r>
          </a:p>
        </p:txBody>
      </p:sp>
      <p:sp>
        <p:nvSpPr>
          <p:cNvPr id="7" name="Text Placeholder 6"/>
          <p:cNvSpPr>
            <a:spLocks noGrp="1"/>
          </p:cNvSpPr>
          <p:nvPr>
            <p:ph type="body" sz="quarter" idx="10"/>
          </p:nvPr>
        </p:nvSpPr>
        <p:spPr>
          <a:xfrm>
            <a:off x="352425" y="1136177"/>
            <a:ext cx="8467725" cy="3379849"/>
          </a:xfrm>
          <a:prstGeom prst="rect">
            <a:avLst/>
          </a:prstGeom>
        </p:spPr>
        <p:txBody>
          <a:bodyPr>
            <a:normAutofit/>
          </a:bodyPr>
          <a:lstStyle>
            <a:lvl1pPr marL="231775" indent="-231775">
              <a:lnSpc>
                <a:spcPct val="100000"/>
              </a:lnSpc>
              <a:spcBef>
                <a:spcPts val="0"/>
              </a:spcBef>
              <a:buFont typeface="Arial" panose="020B0604020202020204" pitchFamily="34" charset="0"/>
              <a:buChar char="•"/>
              <a:defRPr sz="2800"/>
            </a:lvl1pPr>
            <a:lvl2pPr marL="682625" indent="-225425">
              <a:lnSpc>
                <a:spcPct val="100000"/>
              </a:lnSpc>
              <a:spcBef>
                <a:spcPts val="0"/>
              </a:spcBef>
              <a:buFont typeface="Calibri" panose="020F0502020204030204" pitchFamily="34" charset="0"/>
              <a:buChar char="‒"/>
              <a:defRPr sz="2400"/>
            </a:lvl2pPr>
            <a:lvl3pPr marL="1092200" indent="-177800">
              <a:lnSpc>
                <a:spcPct val="100000"/>
              </a:lnSpc>
              <a:spcBef>
                <a:spcPts val="0"/>
              </a:spcBef>
              <a:buFont typeface="Calibri" panose="020F0502020204030204" pitchFamily="34" charset="0"/>
              <a:buChar char="◦"/>
              <a:defRPr sz="2000"/>
            </a:lvl3pPr>
            <a:lvl4pPr marL="1541463" indent="-169863">
              <a:lnSpc>
                <a:spcPct val="100000"/>
              </a:lnSpc>
              <a:spcBef>
                <a:spcPts val="0"/>
              </a:spcBef>
              <a:buFont typeface="Calibri" panose="020F0502020204030204" pitchFamily="34" charset="0"/>
              <a:buChar char="‐"/>
              <a:defRPr sz="1800"/>
            </a:lvl4pPr>
            <a:lvl5pPr marL="2006600" indent="-177800">
              <a:lnSpc>
                <a:spcPct val="100000"/>
              </a:lnSpc>
              <a:spcBef>
                <a:spcPts val="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1012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2560638" y="3749281"/>
            <a:ext cx="5454650" cy="10596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8" name="Text Placeholder 17"/>
          <p:cNvSpPr>
            <a:spLocks noGrp="1"/>
          </p:cNvSpPr>
          <p:nvPr>
            <p:ph type="body" sz="quarter" idx="11"/>
          </p:nvPr>
        </p:nvSpPr>
        <p:spPr>
          <a:xfrm>
            <a:off x="457200" y="1028700"/>
            <a:ext cx="8229600" cy="36347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006475" y="154452"/>
            <a:ext cx="7061200" cy="645319"/>
          </a:xfrm>
          <a:prstGeom prst="rect">
            <a:avLst/>
          </a:prstGeom>
        </p:spPr>
        <p:txBody>
          <a:bodyPr/>
          <a:lstStyle/>
          <a:p>
            <a:r>
              <a:rPr lang="en-US" dirty="0"/>
              <a:t>Click to edit Master title style</a:t>
            </a:r>
          </a:p>
        </p:txBody>
      </p:sp>
      <p:sp>
        <p:nvSpPr>
          <p:cNvPr id="5" name="Slide Number Placeholder 5"/>
          <p:cNvSpPr>
            <a:spLocks noGrp="1"/>
          </p:cNvSpPr>
          <p:nvPr>
            <p:ph type="sldNum" sz="quarter" idx="12"/>
          </p:nvPr>
        </p:nvSpPr>
        <p:spPr/>
        <p:txBody>
          <a:bodyPr/>
          <a:lstStyle>
            <a:lvl1pPr algn="r">
              <a:defRPr sz="900" b="0">
                <a:solidFill>
                  <a:srgbClr val="0054A4"/>
                </a:solidFill>
                <a:effectLst/>
              </a:defRPr>
            </a:lvl1pPr>
          </a:lstStyle>
          <a:p>
            <a:pPr>
              <a:defRPr/>
            </a:pPr>
            <a:fld id="{603F9291-5F13-467A-938E-D4622C8BB6B3}" type="slidenum">
              <a:rPr lang="en-US"/>
              <a:pPr>
                <a:defRPr/>
              </a:pPr>
              <a:t>‹#›</a:t>
            </a:fld>
            <a:endParaRPr lang="en-US" dirty="0"/>
          </a:p>
        </p:txBody>
      </p:sp>
    </p:spTree>
    <p:extLst>
      <p:ext uri="{BB962C8B-B14F-4D97-AF65-F5344CB8AC3E}">
        <p14:creationId xmlns:p14="http://schemas.microsoft.com/office/powerpoint/2010/main" val="417428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latin typeface="PhoenixScriptFLF" panose="02000603060000020003"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600"/>
            </a:lvl1pPr>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C7C3ECF-EFD0-40CC-BF99-CB9F2EBBE809}" type="datetimeFigureOut">
              <a:rPr lang="en-US" smtClean="0"/>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ECF602-285F-48AC-A13B-1B1877D4FD06}" type="slidenum">
              <a:rPr lang="en-US" smtClean="0"/>
              <a:t>‹#›</a:t>
            </a:fld>
            <a:endParaRPr lang="en-US" dirty="0"/>
          </a:p>
        </p:txBody>
      </p:sp>
    </p:spTree>
    <p:extLst>
      <p:ext uri="{BB962C8B-B14F-4D97-AF65-F5344CB8AC3E}">
        <p14:creationId xmlns:p14="http://schemas.microsoft.com/office/powerpoint/2010/main" val="290822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085851"/>
            <a:ext cx="7772400" cy="1021556"/>
          </a:xfrm>
        </p:spPr>
        <p:txBody>
          <a:bodyPr anchor="t">
            <a:noAutofit/>
          </a:bodyPr>
          <a:lstStyle>
            <a:lvl1pPr algn="ctr">
              <a:defRPr sz="5400" b="0" cap="none">
                <a:solidFill>
                  <a:schemeClr val="bg1"/>
                </a:solidFill>
                <a:latin typeface="PhoenixScriptFLF" panose="02000603060000020003" pitchFamily="2" charset="0"/>
              </a:defRPr>
            </a:lvl1pPr>
          </a:lstStyle>
          <a:p>
            <a:r>
              <a:rPr lang="en-US" dirty="0"/>
              <a:t>Phoenix Script 72 PT</a:t>
            </a:r>
          </a:p>
        </p:txBody>
      </p:sp>
      <p:sp>
        <p:nvSpPr>
          <p:cNvPr id="3" name="Text Placeholder 2"/>
          <p:cNvSpPr>
            <a:spLocks noGrp="1"/>
          </p:cNvSpPr>
          <p:nvPr>
            <p:ph type="body" idx="1"/>
          </p:nvPr>
        </p:nvSpPr>
        <p:spPr>
          <a:xfrm>
            <a:off x="722313" y="2180038"/>
            <a:ext cx="7772400" cy="620315"/>
          </a:xfrm>
        </p:spPr>
        <p:txBody>
          <a:bodyPr anchor="b">
            <a:normAutofit/>
          </a:bodyPr>
          <a:lstStyle>
            <a:lvl1pPr marL="0" indent="0" algn="ctr">
              <a:buNone/>
              <a:defRPr sz="3000" i="1">
                <a:solidFill>
                  <a:schemeClr val="bg1"/>
                </a:solidFill>
                <a:latin typeface="Corbel" panose="020B05030202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C7C3ECF-EFD0-40CC-BF99-CB9F2EBBE809}" type="datetimeFigureOut">
              <a:rPr lang="en-US" smtClean="0"/>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ECF602-285F-48AC-A13B-1B1877D4FD06}" type="slidenum">
              <a:rPr lang="en-US" smtClean="0"/>
              <a:t>‹#›</a:t>
            </a:fld>
            <a:endParaRPr lang="en-US" dirty="0"/>
          </a:p>
        </p:txBody>
      </p:sp>
    </p:spTree>
    <p:extLst>
      <p:ext uri="{BB962C8B-B14F-4D97-AF65-F5344CB8AC3E}">
        <p14:creationId xmlns:p14="http://schemas.microsoft.com/office/powerpoint/2010/main" val="81876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81200" y="228601"/>
            <a:ext cx="5257800" cy="1478756"/>
          </a:xfrm>
        </p:spPr>
        <p:txBody>
          <a:bodyPr anchor="t">
            <a:noAutofit/>
          </a:bodyPr>
          <a:lstStyle>
            <a:lvl1pPr algn="ctr">
              <a:defRPr sz="6000" b="0" cap="none">
                <a:solidFill>
                  <a:schemeClr val="bg1"/>
                </a:solidFill>
                <a:latin typeface="PhoenixScriptFLF" panose="02000603060000020003" pitchFamily="2" charset="0"/>
              </a:defRPr>
            </a:lvl1pPr>
          </a:lstStyle>
          <a:p>
            <a:r>
              <a:rPr lang="en-US" dirty="0"/>
              <a:t>Click to edit master title style</a:t>
            </a:r>
          </a:p>
        </p:txBody>
      </p:sp>
      <p:sp>
        <p:nvSpPr>
          <p:cNvPr id="3" name="Text Placeholder 2"/>
          <p:cNvSpPr>
            <a:spLocks noGrp="1"/>
          </p:cNvSpPr>
          <p:nvPr>
            <p:ph type="body" idx="1"/>
          </p:nvPr>
        </p:nvSpPr>
        <p:spPr>
          <a:xfrm>
            <a:off x="1981200" y="2180038"/>
            <a:ext cx="5181600" cy="1020365"/>
          </a:xfrm>
        </p:spPr>
        <p:txBody>
          <a:bodyPr anchor="b">
            <a:normAutofit/>
          </a:bodyPr>
          <a:lstStyle>
            <a:lvl1pPr marL="0" indent="0" algn="ctr">
              <a:buNone/>
              <a:defRPr sz="3000" i="1">
                <a:solidFill>
                  <a:schemeClr val="bg1"/>
                </a:solidFill>
                <a:latin typeface="Corbel" panose="020B05030202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C7C3ECF-EFD0-40CC-BF99-CB9F2EBBE809}" type="datetimeFigureOut">
              <a:rPr lang="en-US" smtClean="0"/>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ECF602-285F-48AC-A13B-1B1877D4FD06}" type="slidenum">
              <a:rPr lang="en-US" smtClean="0"/>
              <a:t>‹#›</a:t>
            </a:fld>
            <a:endParaRPr lang="en-US" dirty="0"/>
          </a:p>
        </p:txBody>
      </p:sp>
    </p:spTree>
    <p:extLst>
      <p:ext uri="{BB962C8B-B14F-4D97-AF65-F5344CB8AC3E}">
        <p14:creationId xmlns:p14="http://schemas.microsoft.com/office/powerpoint/2010/main" val="285865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7C3ECF-EFD0-40CC-BF99-CB9F2EBBE809}" type="datetimeFigureOut">
              <a:rPr lang="en-US" smtClean="0"/>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ECF602-285F-48AC-A13B-1B1877D4FD06}" type="slidenum">
              <a:rPr lang="en-US" smtClean="0"/>
              <a:t>‹#›</a:t>
            </a:fld>
            <a:endParaRPr lang="en-US" dirty="0"/>
          </a:p>
        </p:txBody>
      </p:sp>
    </p:spTree>
    <p:extLst>
      <p:ext uri="{BB962C8B-B14F-4D97-AF65-F5344CB8AC3E}">
        <p14:creationId xmlns:p14="http://schemas.microsoft.com/office/powerpoint/2010/main" val="172771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7C3ECF-EFD0-40CC-BF99-CB9F2EBBE809}" type="datetimeFigureOut">
              <a:rPr lang="en-US" smtClean="0"/>
              <a:t>7/14/2017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ECF602-285F-48AC-A13B-1B1877D4FD06}" type="slidenum">
              <a:rPr lang="en-US" smtClean="0"/>
              <a:t>‹#›</a:t>
            </a:fld>
            <a:endParaRPr lang="en-US" dirty="0"/>
          </a:p>
        </p:txBody>
      </p:sp>
    </p:spTree>
    <p:extLst>
      <p:ext uri="{BB962C8B-B14F-4D97-AF65-F5344CB8AC3E}">
        <p14:creationId xmlns:p14="http://schemas.microsoft.com/office/powerpoint/2010/main" val="318154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7C3ECF-EFD0-40CC-BF99-CB9F2EBBE809}" type="datetimeFigureOut">
              <a:rPr lang="en-US" smtClean="0"/>
              <a:t>7/14/2017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ECF602-285F-48AC-A13B-1B1877D4FD06}" type="slidenum">
              <a:rPr lang="en-US" smtClean="0"/>
              <a:t>‹#›</a:t>
            </a:fld>
            <a:endParaRPr lang="en-US" dirty="0"/>
          </a:p>
        </p:txBody>
      </p:sp>
    </p:spTree>
    <p:extLst>
      <p:ext uri="{BB962C8B-B14F-4D97-AF65-F5344CB8AC3E}">
        <p14:creationId xmlns:p14="http://schemas.microsoft.com/office/powerpoint/2010/main" val="104645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C3ECF-EFD0-40CC-BF99-CB9F2EBBE809}" type="datetimeFigureOut">
              <a:rPr lang="en-US" smtClean="0"/>
              <a:t>7/14/2017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ECF602-285F-48AC-A13B-1B1877D4FD06}" type="slidenum">
              <a:rPr lang="en-US" smtClean="0"/>
              <a:t>‹#›</a:t>
            </a:fld>
            <a:endParaRPr lang="en-US" dirty="0"/>
          </a:p>
        </p:txBody>
      </p:sp>
    </p:spTree>
    <p:extLst>
      <p:ext uri="{BB962C8B-B14F-4D97-AF65-F5344CB8AC3E}">
        <p14:creationId xmlns:p14="http://schemas.microsoft.com/office/powerpoint/2010/main" val="193025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315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C7C3ECF-EFD0-40CC-BF99-CB9F2EBBE809}" type="datetimeFigureOut">
              <a:rPr lang="en-US" smtClean="0"/>
              <a:t>7/14/2017</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9ECF602-285F-48AC-A13B-1B1877D4FD06}" type="slidenum">
              <a:rPr lang="en-US" smtClean="0"/>
              <a:t>‹#›</a:t>
            </a:fld>
            <a:endParaRPr lang="en-US" dirty="0"/>
          </a:p>
        </p:txBody>
      </p:sp>
    </p:spTree>
    <p:extLst>
      <p:ext uri="{BB962C8B-B14F-4D97-AF65-F5344CB8AC3E}">
        <p14:creationId xmlns:p14="http://schemas.microsoft.com/office/powerpoint/2010/main" val="3883370309"/>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87" r:id="rId14"/>
    <p:sldLayoutId id="2147483726" r:id="rId15"/>
    <p:sldLayoutId id="2147483747" r:id="rId16"/>
  </p:sldLayoutIdLst>
  <p:txStyles>
    <p:titleStyle>
      <a:lvl1pPr algn="l" defTabSz="914400" rtl="0" eaLnBrk="1" latinLnBrk="0" hangingPunct="1">
        <a:spcBef>
          <a:spcPct val="0"/>
        </a:spcBef>
        <a:buNone/>
        <a:defRPr sz="4400" kern="1200">
          <a:solidFill>
            <a:schemeClr val="tx1"/>
          </a:solidFill>
          <a:latin typeface="PhoenixScriptFLF" panose="02000603060000020003"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772400" y="4767264"/>
            <a:ext cx="914400" cy="273844"/>
          </a:xfrm>
          <a:prstGeom prst="rect">
            <a:avLst/>
          </a:prstGeom>
        </p:spPr>
        <p:txBody>
          <a:bodyPr/>
          <a:lstStyle>
            <a:lvl1pPr algn="r">
              <a:defRPr sz="1400"/>
            </a:lvl1pPr>
          </a:lstStyle>
          <a:p>
            <a:pPr defTabSz="457200"/>
            <a:fld id="{012C6A05-4C3B-B74D-AF45-22B3995E149D}"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81351653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cms.gov/Medicare/Provider-Enrollment-and-Certification/SurveyCertEmergPrep/index.html"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s://www.cms.gov/Medicare/Provider-Enrollment-and-Certification/SurveyCertEmergPrep/Downloads/By-Name-by-State-Healthcare-Coalitions.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Susan@HospiceFundamentals.co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mailto:Charlene@HospiceFundamentals.com" TargetMode="External"/><Relationship Id="rId4" Type="http://schemas.openxmlformats.org/officeDocument/2006/relationships/hyperlink" Target="mailto:Roseanne@HospiceFundamentals.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85750"/>
            <a:ext cx="9169400" cy="571500"/>
          </a:xfrm>
        </p:spPr>
        <p:txBody>
          <a:bodyPr>
            <a:noAutofit/>
          </a:bodyPr>
          <a:lstStyle/>
          <a:p>
            <a:pPr algn="ctr"/>
            <a:r>
              <a:rPr lang="en-US" dirty="0"/>
              <a:t>July Subscriber Webinar </a:t>
            </a:r>
          </a:p>
        </p:txBody>
      </p:sp>
      <p:sp>
        <p:nvSpPr>
          <p:cNvPr id="3" name="Content Placeholder 2"/>
          <p:cNvSpPr>
            <a:spLocks noGrp="1"/>
          </p:cNvSpPr>
          <p:nvPr>
            <p:ph idx="1"/>
          </p:nvPr>
        </p:nvSpPr>
        <p:spPr>
          <a:xfrm>
            <a:off x="3505200" y="1085853"/>
            <a:ext cx="5334000" cy="3610165"/>
          </a:xfrm>
        </p:spPr>
        <p:txBody>
          <a:bodyPr>
            <a:normAutofit fontScale="85000" lnSpcReduction="20000"/>
          </a:bodyPr>
          <a:lstStyle/>
          <a:p>
            <a:pPr marL="0" indent="0">
              <a:buNone/>
            </a:pPr>
            <a:r>
              <a:rPr lang="en-US" sz="3200" dirty="0"/>
              <a:t>We’ll start on the hour</a:t>
            </a:r>
          </a:p>
          <a:p>
            <a:pPr marL="0" indent="0" algn="ctr">
              <a:buNone/>
            </a:pPr>
            <a:endParaRPr lang="en-US" sz="1800" dirty="0"/>
          </a:p>
          <a:p>
            <a:pPr marL="274320" lvl="1" indent="0">
              <a:buNone/>
            </a:pPr>
            <a:r>
              <a:rPr lang="en-US" sz="2500" dirty="0"/>
              <a:t>You can listen to the audio portion </a:t>
            </a:r>
          </a:p>
          <a:p>
            <a:pPr lvl="2"/>
            <a:r>
              <a:rPr lang="en-US" sz="2500" dirty="0"/>
              <a:t>Via your computer if you have speakers</a:t>
            </a:r>
          </a:p>
          <a:p>
            <a:pPr lvl="2"/>
            <a:r>
              <a:rPr lang="en-US" sz="2500" dirty="0"/>
              <a:t>Via the call in number below</a:t>
            </a:r>
          </a:p>
          <a:p>
            <a:pPr marL="0" indent="0">
              <a:buNone/>
            </a:pPr>
            <a:r>
              <a:rPr lang="en-US" sz="1600" dirty="0"/>
              <a:t>_________________________________________</a:t>
            </a:r>
          </a:p>
          <a:p>
            <a:pPr marL="0" indent="0" algn="ctr">
              <a:spcBef>
                <a:spcPts val="0"/>
              </a:spcBef>
              <a:spcAft>
                <a:spcPts val="0"/>
              </a:spcAft>
              <a:buNone/>
            </a:pPr>
            <a:endParaRPr lang="en-US" sz="2400" dirty="0"/>
          </a:p>
          <a:p>
            <a:pPr marL="0" indent="0" algn="ctr">
              <a:spcBef>
                <a:spcPts val="0"/>
              </a:spcBef>
              <a:spcAft>
                <a:spcPts val="0"/>
              </a:spcAft>
              <a:buNone/>
            </a:pPr>
            <a:r>
              <a:rPr lang="en-US" sz="2400" dirty="0"/>
              <a:t>Dial-In Phone #     1-888-392-4560</a:t>
            </a:r>
          </a:p>
          <a:p>
            <a:pPr marL="0" indent="0" algn="ctr">
              <a:spcBef>
                <a:spcPts val="0"/>
              </a:spcBef>
              <a:spcAft>
                <a:spcPts val="0"/>
              </a:spcAft>
              <a:buNone/>
            </a:pPr>
            <a:r>
              <a:rPr lang="en-US" sz="2400" dirty="0"/>
              <a:t>Participant Code	     1081637</a:t>
            </a:r>
          </a:p>
          <a:p>
            <a:pPr marL="0" indent="0" algn="ctr">
              <a:spcBef>
                <a:spcPts val="0"/>
              </a:spcBef>
              <a:spcAft>
                <a:spcPts val="0"/>
              </a:spcAft>
              <a:buNone/>
            </a:pPr>
            <a:endParaRPr lang="en-US" sz="2400" dirty="0"/>
          </a:p>
          <a:p>
            <a:pPr marL="0" lvl="2" indent="0" algn="ctr">
              <a:buSzPct val="85000"/>
              <a:buNone/>
            </a:pPr>
            <a:r>
              <a:rPr lang="en-US" sz="2500" dirty="0"/>
              <a:t> Operator Assistance   *1</a:t>
            </a:r>
          </a:p>
          <a:p>
            <a:pPr marL="0" indent="0" algn="ctr">
              <a:buNone/>
            </a:pPr>
            <a:endParaRPr lang="en-US" sz="1600" dirty="0"/>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89984" l="9939" r="89939"/>
                    </a14:imgEffect>
                  </a14:imgLayer>
                </a14:imgProps>
              </a:ext>
              <a:ext uri="{28A0092B-C50C-407E-A947-70E740481C1C}">
                <a14:useLocalDpi xmlns:a14="http://schemas.microsoft.com/office/drawing/2010/main" val="0"/>
              </a:ext>
            </a:extLst>
          </a:blip>
          <a:stretch>
            <a:fillRect/>
          </a:stretch>
        </p:blipFill>
        <p:spPr>
          <a:xfrm>
            <a:off x="152400" y="932489"/>
            <a:ext cx="2819400" cy="4229100"/>
          </a:xfrm>
          <a:prstGeom prst="rect">
            <a:avLst/>
          </a:prstGeom>
        </p:spPr>
      </p:pic>
    </p:spTree>
    <p:extLst>
      <p:ext uri="{BB962C8B-B14F-4D97-AF65-F5344CB8AC3E}">
        <p14:creationId xmlns:p14="http://schemas.microsoft.com/office/powerpoint/2010/main" val="2749728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6DC1-77C8-4F0A-9DD1-D6AC793E9861}"/>
              </a:ext>
            </a:extLst>
          </p:cNvPr>
          <p:cNvSpPr>
            <a:spLocks noGrp="1"/>
          </p:cNvSpPr>
          <p:nvPr>
            <p:ph type="title"/>
          </p:nvPr>
        </p:nvSpPr>
        <p:spPr>
          <a:xfrm>
            <a:off x="457200" y="205979"/>
            <a:ext cx="8686800" cy="857250"/>
          </a:xfrm>
        </p:spPr>
        <p:txBody>
          <a:bodyPr/>
          <a:lstStyle/>
          <a:p>
            <a:r>
              <a:rPr lang="en-US" dirty="0"/>
              <a:t>§418.113(a) Emergency Plan </a:t>
            </a:r>
          </a:p>
        </p:txBody>
      </p:sp>
      <p:sp>
        <p:nvSpPr>
          <p:cNvPr id="3" name="Content Placeholder 2">
            <a:extLst>
              <a:ext uri="{FF2B5EF4-FFF2-40B4-BE49-F238E27FC236}">
                <a16:creationId xmlns:a16="http://schemas.microsoft.com/office/drawing/2014/main" id="{D8E5FAAD-173C-4F60-91D6-E7EDB75D8500}"/>
              </a:ext>
            </a:extLst>
          </p:cNvPr>
          <p:cNvSpPr>
            <a:spLocks noGrp="1"/>
          </p:cNvSpPr>
          <p:nvPr>
            <p:ph idx="1"/>
          </p:nvPr>
        </p:nvSpPr>
        <p:spPr/>
        <p:txBody>
          <a:bodyPr>
            <a:normAutofit fontScale="77500" lnSpcReduction="20000"/>
          </a:bodyPr>
          <a:lstStyle/>
          <a:p>
            <a:r>
              <a:rPr lang="en-US" dirty="0"/>
              <a:t>Contains all required elements under the standard</a:t>
            </a:r>
          </a:p>
          <a:p>
            <a:r>
              <a:rPr lang="en-US" dirty="0"/>
              <a:t>Documented evidence of a minimum of an annual review to include date of review and any updates made based on the review </a:t>
            </a:r>
          </a:p>
          <a:p>
            <a:r>
              <a:rPr lang="en-US" dirty="0"/>
              <a:t>Provides a framework which includes a hospice -based and community based risk assessment using an all-hazards approach </a:t>
            </a:r>
          </a:p>
          <a:p>
            <a:pPr lvl="1"/>
            <a:r>
              <a:rPr lang="en-US" dirty="0"/>
              <a:t>both risk assessments are documented </a:t>
            </a:r>
          </a:p>
        </p:txBody>
      </p:sp>
    </p:spTree>
    <p:extLst>
      <p:ext uri="{BB962C8B-B14F-4D97-AF65-F5344CB8AC3E}">
        <p14:creationId xmlns:p14="http://schemas.microsoft.com/office/powerpoint/2010/main" val="378888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6DC1-77C8-4F0A-9DD1-D6AC793E9861}"/>
              </a:ext>
            </a:extLst>
          </p:cNvPr>
          <p:cNvSpPr>
            <a:spLocks noGrp="1"/>
          </p:cNvSpPr>
          <p:nvPr>
            <p:ph type="title"/>
          </p:nvPr>
        </p:nvSpPr>
        <p:spPr>
          <a:xfrm>
            <a:off x="457200" y="205979"/>
            <a:ext cx="8534400" cy="857250"/>
          </a:xfrm>
        </p:spPr>
        <p:txBody>
          <a:bodyPr>
            <a:normAutofit/>
          </a:bodyPr>
          <a:lstStyle/>
          <a:p>
            <a:r>
              <a:rPr lang="en-US" dirty="0"/>
              <a:t>“All-Hazards” Approach </a:t>
            </a:r>
          </a:p>
        </p:txBody>
      </p:sp>
      <p:sp>
        <p:nvSpPr>
          <p:cNvPr id="3" name="Content Placeholder 2">
            <a:extLst>
              <a:ext uri="{FF2B5EF4-FFF2-40B4-BE49-F238E27FC236}">
                <a16:creationId xmlns:a16="http://schemas.microsoft.com/office/drawing/2014/main" id="{D8E5FAAD-173C-4F60-91D6-E7EDB75D8500}"/>
              </a:ext>
            </a:extLst>
          </p:cNvPr>
          <p:cNvSpPr>
            <a:spLocks noGrp="1"/>
          </p:cNvSpPr>
          <p:nvPr>
            <p:ph idx="1"/>
          </p:nvPr>
        </p:nvSpPr>
        <p:spPr/>
        <p:txBody>
          <a:bodyPr>
            <a:normAutofit fontScale="70000" lnSpcReduction="20000"/>
          </a:bodyPr>
          <a:lstStyle/>
          <a:p>
            <a:r>
              <a:rPr lang="en-US" dirty="0"/>
              <a:t>Integrated approach to emergency preparedness planning that focuses on capacities and capabilities that are critical to preparedness for a full spectrum of emergencies or disasters </a:t>
            </a:r>
          </a:p>
          <a:p>
            <a:r>
              <a:rPr lang="en-US" dirty="0"/>
              <a:t>Is specific to the location of the hospice considering types of hazards most likely to occur in the area</a:t>
            </a:r>
          </a:p>
          <a:p>
            <a:r>
              <a:rPr lang="en-US" dirty="0"/>
              <a:t>All-hazards planning does not specifically address every </a:t>
            </a:r>
            <a:r>
              <a:rPr lang="en-US"/>
              <a:t>possible threat </a:t>
            </a:r>
            <a:r>
              <a:rPr lang="en-US" dirty="0"/>
              <a:t>or risk but ensures the hospice has the capacity to address a broad range of related emergencies </a:t>
            </a:r>
          </a:p>
        </p:txBody>
      </p:sp>
    </p:spTree>
    <p:extLst>
      <p:ext uri="{BB962C8B-B14F-4D97-AF65-F5344CB8AC3E}">
        <p14:creationId xmlns:p14="http://schemas.microsoft.com/office/powerpoint/2010/main" val="54557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6DC1-77C8-4F0A-9DD1-D6AC793E9861}"/>
              </a:ext>
            </a:extLst>
          </p:cNvPr>
          <p:cNvSpPr>
            <a:spLocks noGrp="1"/>
          </p:cNvSpPr>
          <p:nvPr>
            <p:ph type="title"/>
          </p:nvPr>
        </p:nvSpPr>
        <p:spPr/>
        <p:txBody>
          <a:bodyPr>
            <a:normAutofit/>
          </a:bodyPr>
          <a:lstStyle/>
          <a:p>
            <a:r>
              <a:rPr lang="en-US" dirty="0"/>
              <a:t>“All-Hazards” Approach </a:t>
            </a:r>
          </a:p>
        </p:txBody>
      </p:sp>
      <p:sp>
        <p:nvSpPr>
          <p:cNvPr id="3" name="Content Placeholder 2">
            <a:extLst>
              <a:ext uri="{FF2B5EF4-FFF2-40B4-BE49-F238E27FC236}">
                <a16:creationId xmlns:a16="http://schemas.microsoft.com/office/drawing/2014/main" id="{D8E5FAAD-173C-4F60-91D6-E7EDB75D8500}"/>
              </a:ext>
            </a:extLst>
          </p:cNvPr>
          <p:cNvSpPr>
            <a:spLocks noGrp="1"/>
          </p:cNvSpPr>
          <p:nvPr>
            <p:ph idx="1"/>
          </p:nvPr>
        </p:nvSpPr>
        <p:spPr/>
        <p:txBody>
          <a:bodyPr>
            <a:normAutofit fontScale="92500"/>
          </a:bodyPr>
          <a:lstStyle/>
          <a:p>
            <a:pPr marL="0" indent="0">
              <a:buNone/>
            </a:pPr>
            <a:r>
              <a:rPr lang="en-US" dirty="0"/>
              <a:t>Is specific to the location of the hospice considering types of hazards most likely to occur in the area including (but not limited to)</a:t>
            </a:r>
          </a:p>
          <a:p>
            <a:pPr lvl="1"/>
            <a:r>
              <a:rPr lang="en-US" dirty="0"/>
              <a:t>Natural disasters</a:t>
            </a:r>
          </a:p>
          <a:p>
            <a:pPr lvl="1"/>
            <a:r>
              <a:rPr lang="en-US" dirty="0"/>
              <a:t>Man-made disasters </a:t>
            </a:r>
          </a:p>
          <a:p>
            <a:pPr lvl="1"/>
            <a:r>
              <a:rPr lang="en-US" dirty="0"/>
              <a:t>Facility-based disasters </a:t>
            </a:r>
          </a:p>
        </p:txBody>
      </p:sp>
    </p:spTree>
    <p:extLst>
      <p:ext uri="{BB962C8B-B14F-4D97-AF65-F5344CB8AC3E}">
        <p14:creationId xmlns:p14="http://schemas.microsoft.com/office/powerpoint/2010/main" val="184440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AA6B-D545-4B88-9C72-0536CA7BAC29}"/>
              </a:ext>
            </a:extLst>
          </p:cNvPr>
          <p:cNvSpPr>
            <a:spLocks noGrp="1"/>
          </p:cNvSpPr>
          <p:nvPr>
            <p:ph type="title"/>
          </p:nvPr>
        </p:nvSpPr>
        <p:spPr>
          <a:xfrm>
            <a:off x="457200" y="205979"/>
            <a:ext cx="8534400" cy="857250"/>
          </a:xfrm>
        </p:spPr>
        <p:txBody>
          <a:bodyPr/>
          <a:lstStyle/>
          <a:p>
            <a:r>
              <a:rPr lang="en-US" dirty="0"/>
              <a:t>§418.113(a) Emergency Plan </a:t>
            </a:r>
          </a:p>
        </p:txBody>
      </p:sp>
      <p:sp>
        <p:nvSpPr>
          <p:cNvPr id="3" name="Content Placeholder 2">
            <a:extLst>
              <a:ext uri="{FF2B5EF4-FFF2-40B4-BE49-F238E27FC236}">
                <a16:creationId xmlns:a16="http://schemas.microsoft.com/office/drawing/2014/main" id="{F491101D-29AB-4823-9A73-9B3CEB174990}"/>
              </a:ext>
            </a:extLst>
          </p:cNvPr>
          <p:cNvSpPr>
            <a:spLocks noGrp="1"/>
          </p:cNvSpPr>
          <p:nvPr>
            <p:ph idx="1"/>
          </p:nvPr>
        </p:nvSpPr>
        <p:spPr/>
        <p:txBody>
          <a:bodyPr>
            <a:normAutofit fontScale="55000" lnSpcReduction="20000"/>
          </a:bodyPr>
          <a:lstStyle/>
          <a:p>
            <a:r>
              <a:rPr lang="en-US" dirty="0"/>
              <a:t>Considers (among other things) the following </a:t>
            </a:r>
          </a:p>
          <a:p>
            <a:pPr lvl="1"/>
            <a:r>
              <a:rPr lang="en-US" dirty="0"/>
              <a:t>Identification of all business functions essential to the hospice’s operations that should be continued during an emergency</a:t>
            </a:r>
          </a:p>
          <a:p>
            <a:pPr lvl="1"/>
            <a:r>
              <a:rPr lang="en-US" dirty="0"/>
              <a:t>Identification of all risks or emergencies that the hospice may reasonably expect to confront</a:t>
            </a:r>
          </a:p>
          <a:p>
            <a:pPr lvl="1"/>
            <a:r>
              <a:rPr lang="en-US" dirty="0"/>
              <a:t>Identification of all contingencies for which the hospice should plan</a:t>
            </a:r>
          </a:p>
          <a:p>
            <a:pPr lvl="1"/>
            <a:r>
              <a:rPr lang="en-US" dirty="0"/>
              <a:t>Consideration of the hospice’s location </a:t>
            </a:r>
          </a:p>
          <a:p>
            <a:pPr lvl="1"/>
            <a:r>
              <a:rPr lang="en-US" dirty="0"/>
              <a:t>Assessment of the extent to which natural or man-made emergencies may cause the hospice to cease or limit operations</a:t>
            </a:r>
          </a:p>
          <a:p>
            <a:pPr lvl="1"/>
            <a:r>
              <a:rPr lang="en-US" dirty="0"/>
              <a:t>Determination of what arrangements may be necessary with other healthcare facilities, or other entities that might be needed to ensure that essential services could be provided during an emergency </a:t>
            </a:r>
          </a:p>
          <a:p>
            <a:r>
              <a:rPr lang="en-US" dirty="0"/>
              <a:t>Develop strategies for addressing emergency events identified during the hospice and community based risk assessments</a:t>
            </a:r>
          </a:p>
        </p:txBody>
      </p:sp>
    </p:spTree>
    <p:extLst>
      <p:ext uri="{BB962C8B-B14F-4D97-AF65-F5344CB8AC3E}">
        <p14:creationId xmlns:p14="http://schemas.microsoft.com/office/powerpoint/2010/main" val="2757873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AA6B-D545-4B88-9C72-0536CA7BAC29}"/>
              </a:ext>
            </a:extLst>
          </p:cNvPr>
          <p:cNvSpPr>
            <a:spLocks noGrp="1"/>
          </p:cNvSpPr>
          <p:nvPr>
            <p:ph type="title"/>
          </p:nvPr>
        </p:nvSpPr>
        <p:spPr>
          <a:xfrm>
            <a:off x="457200" y="205979"/>
            <a:ext cx="8763000" cy="857250"/>
          </a:xfrm>
        </p:spPr>
        <p:txBody>
          <a:bodyPr/>
          <a:lstStyle/>
          <a:p>
            <a:r>
              <a:rPr lang="en-US" dirty="0"/>
              <a:t>§418.113(a) Emergency Plan </a:t>
            </a:r>
          </a:p>
        </p:txBody>
      </p:sp>
      <p:sp>
        <p:nvSpPr>
          <p:cNvPr id="3" name="Content Placeholder 2">
            <a:extLst>
              <a:ext uri="{FF2B5EF4-FFF2-40B4-BE49-F238E27FC236}">
                <a16:creationId xmlns:a16="http://schemas.microsoft.com/office/drawing/2014/main" id="{F491101D-29AB-4823-9A73-9B3CEB174990}"/>
              </a:ext>
            </a:extLst>
          </p:cNvPr>
          <p:cNvSpPr>
            <a:spLocks noGrp="1"/>
          </p:cNvSpPr>
          <p:nvPr>
            <p:ph idx="1"/>
          </p:nvPr>
        </p:nvSpPr>
        <p:spPr/>
        <p:txBody>
          <a:bodyPr>
            <a:normAutofit fontScale="77500" lnSpcReduction="20000"/>
          </a:bodyPr>
          <a:lstStyle/>
          <a:p>
            <a:r>
              <a:rPr lang="en-US" dirty="0"/>
              <a:t>Specifies population served (inpatient and/or outpatients) and unique vulnerabilities in event of emergency / disaster </a:t>
            </a:r>
          </a:p>
          <a:p>
            <a:pPr lvl="1"/>
            <a:r>
              <a:rPr lang="en-US" dirty="0"/>
              <a:t>Address patients with limited mobility</a:t>
            </a:r>
          </a:p>
          <a:p>
            <a:r>
              <a:rPr lang="en-US" dirty="0"/>
              <a:t>Address types of services hospices would be able to provide in an emergency and staff specific roles</a:t>
            </a:r>
          </a:p>
          <a:p>
            <a:r>
              <a:rPr lang="en-US" dirty="0"/>
              <a:t>Develop strategies for ensuring continuity of operations </a:t>
            </a:r>
          </a:p>
        </p:txBody>
      </p:sp>
    </p:spTree>
    <p:extLst>
      <p:ext uri="{BB962C8B-B14F-4D97-AF65-F5344CB8AC3E}">
        <p14:creationId xmlns:p14="http://schemas.microsoft.com/office/powerpoint/2010/main" val="594021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0EBE-BC6B-4EC2-8624-82F3B9D91FAB}"/>
              </a:ext>
            </a:extLst>
          </p:cNvPr>
          <p:cNvSpPr>
            <a:spLocks noGrp="1"/>
          </p:cNvSpPr>
          <p:nvPr>
            <p:ph type="title"/>
          </p:nvPr>
        </p:nvSpPr>
        <p:spPr>
          <a:xfrm>
            <a:off x="457200" y="205979"/>
            <a:ext cx="8610600" cy="857250"/>
          </a:xfrm>
        </p:spPr>
        <p:txBody>
          <a:bodyPr/>
          <a:lstStyle/>
          <a:p>
            <a:r>
              <a:rPr lang="en-US" dirty="0"/>
              <a:t>Does Your Plan Include	</a:t>
            </a:r>
          </a:p>
        </p:txBody>
      </p:sp>
      <p:sp>
        <p:nvSpPr>
          <p:cNvPr id="3" name="Content Placeholder 2">
            <a:extLst>
              <a:ext uri="{FF2B5EF4-FFF2-40B4-BE49-F238E27FC236}">
                <a16:creationId xmlns:a16="http://schemas.microsoft.com/office/drawing/2014/main" id="{8E40EDAD-199F-4A44-9AA6-0EE00BD72BB9}"/>
              </a:ext>
            </a:extLst>
          </p:cNvPr>
          <p:cNvSpPr>
            <a:spLocks noGrp="1"/>
          </p:cNvSpPr>
          <p:nvPr>
            <p:ph idx="1"/>
          </p:nvPr>
        </p:nvSpPr>
        <p:spPr/>
        <p:txBody>
          <a:bodyPr>
            <a:normAutofit fontScale="70000" lnSpcReduction="20000"/>
          </a:bodyPr>
          <a:lstStyle/>
          <a:p>
            <a:r>
              <a:rPr lang="en-US" dirty="0"/>
              <a:t>Hospice based &amp; community based risk assessment and associated strategies </a:t>
            </a:r>
          </a:p>
          <a:p>
            <a:r>
              <a:rPr lang="en-US" dirty="0"/>
              <a:t>Patient populations at risk during an emergency event</a:t>
            </a:r>
          </a:p>
          <a:p>
            <a:r>
              <a:rPr lang="en-US" dirty="0"/>
              <a:t>Services hospice would be able to provide during an emergency</a:t>
            </a:r>
          </a:p>
          <a:p>
            <a:r>
              <a:rPr lang="en-US" dirty="0"/>
              <a:t>How the hospice plans to continue operations during an emergency</a:t>
            </a:r>
          </a:p>
          <a:p>
            <a:r>
              <a:rPr lang="en-US" dirty="0"/>
              <a:t>Delegations of authority and succession plans</a:t>
            </a:r>
          </a:p>
          <a:p>
            <a:r>
              <a:rPr lang="en-US" dirty="0"/>
              <a:t>Date of review and any updates based on review </a:t>
            </a:r>
          </a:p>
          <a:p>
            <a:endParaRPr lang="en-US" dirty="0"/>
          </a:p>
          <a:p>
            <a:endParaRPr lang="en-US" dirty="0"/>
          </a:p>
        </p:txBody>
      </p:sp>
    </p:spTree>
    <p:extLst>
      <p:ext uri="{BB962C8B-B14F-4D97-AF65-F5344CB8AC3E}">
        <p14:creationId xmlns:p14="http://schemas.microsoft.com/office/powerpoint/2010/main" val="2371050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7BDD-E31A-4049-8E8E-0A0147F8145F}"/>
              </a:ext>
            </a:extLst>
          </p:cNvPr>
          <p:cNvSpPr>
            <a:spLocks noGrp="1"/>
          </p:cNvSpPr>
          <p:nvPr>
            <p:ph type="title"/>
          </p:nvPr>
        </p:nvSpPr>
        <p:spPr/>
        <p:txBody>
          <a:bodyPr/>
          <a:lstStyle/>
          <a:p>
            <a:r>
              <a:rPr lang="en-US" dirty="0"/>
              <a:t>Be Ready to </a:t>
            </a:r>
          </a:p>
        </p:txBody>
      </p:sp>
      <p:sp>
        <p:nvSpPr>
          <p:cNvPr id="3" name="Content Placeholder 2">
            <a:extLst>
              <a:ext uri="{FF2B5EF4-FFF2-40B4-BE49-F238E27FC236}">
                <a16:creationId xmlns:a16="http://schemas.microsoft.com/office/drawing/2014/main" id="{A98CCC12-63AD-411E-8ECA-EA1F49DDB31E}"/>
              </a:ext>
            </a:extLst>
          </p:cNvPr>
          <p:cNvSpPr>
            <a:spLocks noGrp="1"/>
          </p:cNvSpPr>
          <p:nvPr>
            <p:ph idx="1"/>
          </p:nvPr>
        </p:nvSpPr>
        <p:spPr/>
        <p:txBody>
          <a:bodyPr>
            <a:normAutofit fontScale="70000" lnSpcReduction="20000"/>
          </a:bodyPr>
          <a:lstStyle/>
          <a:p>
            <a:r>
              <a:rPr lang="en-US" dirty="0"/>
              <a:t>Provide a copy of the plan with documented date of review and any updates </a:t>
            </a:r>
          </a:p>
          <a:p>
            <a:r>
              <a:rPr lang="en-US" dirty="0"/>
              <a:t>Articulate how the risk assessment was conducted and what hazards were identified and why</a:t>
            </a:r>
          </a:p>
          <a:p>
            <a:r>
              <a:rPr lang="en-US" dirty="0"/>
              <a:t>Describe the hospice’s process for ensuring cooperation and collaboration with local, tribal, regional, State, and Federal emergency preparedness officials’ efforts</a:t>
            </a:r>
          </a:p>
          <a:p>
            <a:pPr lvl="1"/>
            <a:r>
              <a:rPr lang="en-US" dirty="0"/>
              <a:t>Provide documentation of efforts to contact officials and hospice’s participation in collaborative and cooperative planning efforts as applicable</a:t>
            </a:r>
          </a:p>
        </p:txBody>
      </p:sp>
    </p:spTree>
    <p:extLst>
      <p:ext uri="{BB962C8B-B14F-4D97-AF65-F5344CB8AC3E}">
        <p14:creationId xmlns:p14="http://schemas.microsoft.com/office/powerpoint/2010/main" val="3110505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Hospice Regulation</a:t>
            </a:r>
          </a:p>
        </p:txBody>
      </p:sp>
      <p:sp>
        <p:nvSpPr>
          <p:cNvPr id="3" name="Text Placeholder 2"/>
          <p:cNvSpPr>
            <a:spLocks noGrp="1"/>
          </p:cNvSpPr>
          <p:nvPr>
            <p:ph idx="1"/>
          </p:nvPr>
        </p:nvSpPr>
        <p:spPr>
          <a:xfrm>
            <a:off x="685800" y="1047750"/>
            <a:ext cx="8229600" cy="3394472"/>
          </a:xfrm>
        </p:spPr>
        <p:txBody>
          <a:bodyPr>
            <a:normAutofit/>
          </a:bodyPr>
          <a:lstStyle/>
          <a:p>
            <a:pPr marL="0" indent="0">
              <a:buNone/>
            </a:pPr>
            <a:r>
              <a:rPr lang="en-US" sz="2200" dirty="0"/>
              <a:t>Subpart D Organizational Environment</a:t>
            </a:r>
          </a:p>
          <a:p>
            <a:pPr marL="0" indent="0">
              <a:spcAft>
                <a:spcPts val="1200"/>
              </a:spcAft>
              <a:buNone/>
            </a:pPr>
            <a:r>
              <a:rPr lang="en-US" sz="2200" dirty="0"/>
              <a:t>§418.113 Condition of Participation: Emergency Preparedness</a:t>
            </a:r>
          </a:p>
          <a:p>
            <a:r>
              <a:rPr lang="en-US" sz="2200" dirty="0"/>
              <a:t>Compliance will be assessed as part of survey process</a:t>
            </a:r>
          </a:p>
          <a:p>
            <a:r>
              <a:rPr lang="en-US" sz="2200" dirty="0"/>
              <a:t>Previous requirements for IPUs found at §418.110 were pulled out and moved to the new §418.113</a:t>
            </a:r>
          </a:p>
          <a:p>
            <a:r>
              <a:rPr lang="en-US" sz="2200" dirty="0"/>
              <a:t>Advanced Copy of Interpretive Guidelines issued June 2017</a:t>
            </a:r>
          </a:p>
        </p:txBody>
      </p:sp>
      <p:pic>
        <p:nvPicPr>
          <p:cNvPr id="5" name="Picture 4" descr="A screenshot of a cell phone&#10;&#10;Description generated with high confidence">
            <a:extLst>
              <a:ext uri="{FF2B5EF4-FFF2-40B4-BE49-F238E27FC236}">
                <a16:creationId xmlns:a16="http://schemas.microsoft.com/office/drawing/2014/main" id="{FBB9D07F-A247-49C5-AA15-65C08DCCB9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4061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DBA2-11B1-420A-B236-3A8ADBEC5279}"/>
              </a:ext>
            </a:extLst>
          </p:cNvPr>
          <p:cNvSpPr>
            <a:spLocks noGrp="1"/>
          </p:cNvSpPr>
          <p:nvPr>
            <p:ph type="title"/>
          </p:nvPr>
        </p:nvSpPr>
        <p:spPr>
          <a:xfrm>
            <a:off x="457200" y="205979"/>
            <a:ext cx="8686800" cy="857250"/>
          </a:xfrm>
        </p:spPr>
        <p:txBody>
          <a:bodyPr/>
          <a:lstStyle/>
          <a:p>
            <a:r>
              <a:rPr lang="en-US" dirty="0"/>
              <a:t>§</a:t>
            </a:r>
            <a:r>
              <a:rPr lang="en-US" sz="3200" dirty="0"/>
              <a:t>418.113(b) Policies and Procedures</a:t>
            </a:r>
          </a:p>
        </p:txBody>
      </p:sp>
      <p:sp>
        <p:nvSpPr>
          <p:cNvPr id="3" name="Content Placeholder 2">
            <a:extLst>
              <a:ext uri="{FF2B5EF4-FFF2-40B4-BE49-F238E27FC236}">
                <a16:creationId xmlns:a16="http://schemas.microsoft.com/office/drawing/2014/main" id="{118F8FC8-27C1-4E49-BC76-2875FF370B5D}"/>
              </a:ext>
            </a:extLst>
          </p:cNvPr>
          <p:cNvSpPr>
            <a:spLocks noGrp="1"/>
          </p:cNvSpPr>
          <p:nvPr>
            <p:ph idx="1"/>
          </p:nvPr>
        </p:nvSpPr>
        <p:spPr/>
        <p:txBody>
          <a:bodyPr>
            <a:normAutofit fontScale="92500"/>
          </a:bodyPr>
          <a:lstStyle/>
          <a:p>
            <a:r>
              <a:rPr lang="en-US" dirty="0"/>
              <a:t>Policies &amp; procedures align with identified hazards within risk assessment &amp; overall emergency preparedness program</a:t>
            </a:r>
          </a:p>
          <a:p>
            <a:r>
              <a:rPr lang="en-US" dirty="0"/>
              <a:t>Can be part of emergency plan or standard operating procedures or operating manual</a:t>
            </a:r>
          </a:p>
          <a:p>
            <a:r>
              <a:rPr lang="en-US" dirty="0"/>
              <a:t>Must be reviewed and updated annually  </a:t>
            </a:r>
          </a:p>
        </p:txBody>
      </p:sp>
    </p:spTree>
    <p:extLst>
      <p:ext uri="{BB962C8B-B14F-4D97-AF65-F5344CB8AC3E}">
        <p14:creationId xmlns:p14="http://schemas.microsoft.com/office/powerpoint/2010/main" val="1195810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DBA2-11B1-420A-B236-3A8ADBEC5279}"/>
              </a:ext>
            </a:extLst>
          </p:cNvPr>
          <p:cNvSpPr>
            <a:spLocks noGrp="1"/>
          </p:cNvSpPr>
          <p:nvPr>
            <p:ph type="title"/>
          </p:nvPr>
        </p:nvSpPr>
        <p:spPr>
          <a:xfrm>
            <a:off x="457200" y="205979"/>
            <a:ext cx="8686800" cy="857250"/>
          </a:xfrm>
        </p:spPr>
        <p:txBody>
          <a:bodyPr>
            <a:normAutofit/>
          </a:bodyPr>
          <a:lstStyle/>
          <a:p>
            <a:r>
              <a:rPr lang="en-US" sz="2800" dirty="0"/>
              <a:t>§418.113(b) Policies and Procedures Address</a:t>
            </a:r>
          </a:p>
        </p:txBody>
      </p:sp>
      <p:sp>
        <p:nvSpPr>
          <p:cNvPr id="3" name="Content Placeholder 2">
            <a:extLst>
              <a:ext uri="{FF2B5EF4-FFF2-40B4-BE49-F238E27FC236}">
                <a16:creationId xmlns:a16="http://schemas.microsoft.com/office/drawing/2014/main" id="{118F8FC8-27C1-4E49-BC76-2875FF370B5D}"/>
              </a:ext>
            </a:extLst>
          </p:cNvPr>
          <p:cNvSpPr>
            <a:spLocks noGrp="1"/>
          </p:cNvSpPr>
          <p:nvPr>
            <p:ph idx="1"/>
          </p:nvPr>
        </p:nvSpPr>
        <p:spPr/>
        <p:txBody>
          <a:bodyPr>
            <a:normAutofit fontScale="55000" lnSpcReduction="20000"/>
          </a:bodyPr>
          <a:lstStyle/>
          <a:p>
            <a:r>
              <a:rPr lang="en-US" dirty="0"/>
              <a:t>Procedures to follow up with on-duty staff &amp; patients to determine services needed</a:t>
            </a:r>
          </a:p>
          <a:p>
            <a:r>
              <a:rPr lang="en-US" dirty="0"/>
              <a:t>Procedures to inform State and local emergency preparedness officials about patients in need of evacuation from their homes to include the following information in the communications to the agency </a:t>
            </a:r>
          </a:p>
          <a:p>
            <a:pPr lvl="1"/>
            <a:r>
              <a:rPr lang="en-US" dirty="0"/>
              <a:t>Whether or not the patient is mobile</a:t>
            </a:r>
          </a:p>
          <a:p>
            <a:pPr lvl="1"/>
            <a:r>
              <a:rPr lang="en-US" dirty="0"/>
              <a:t>What type of life-saving equipment is required</a:t>
            </a:r>
          </a:p>
          <a:p>
            <a:pPr lvl="1"/>
            <a:r>
              <a:rPr lang="en-US" dirty="0"/>
              <a:t>Is the life-saving equipment able to be transported</a:t>
            </a:r>
          </a:p>
          <a:p>
            <a:pPr lvl="1"/>
            <a:r>
              <a:rPr lang="en-US" dirty="0"/>
              <a:t>Does the patient have special needs</a:t>
            </a:r>
          </a:p>
          <a:p>
            <a:r>
              <a:rPr lang="en-US" dirty="0"/>
              <a:t>Medical record documentation system that preserves patient information, protects confidentiality of patient information, and secures and maintains availability of records </a:t>
            </a:r>
          </a:p>
          <a:p>
            <a:pPr lvl="1"/>
            <a:endParaRPr lang="en-US" dirty="0"/>
          </a:p>
        </p:txBody>
      </p:sp>
    </p:spTree>
    <p:extLst>
      <p:ext uri="{BB962C8B-B14F-4D97-AF65-F5344CB8AC3E}">
        <p14:creationId xmlns:p14="http://schemas.microsoft.com/office/powerpoint/2010/main" val="309730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75ED-5E4A-48D4-8468-3333A478E890}"/>
              </a:ext>
            </a:extLst>
          </p:cNvPr>
          <p:cNvSpPr>
            <a:spLocks noGrp="1"/>
          </p:cNvSpPr>
          <p:nvPr>
            <p:ph type="title"/>
          </p:nvPr>
        </p:nvSpPr>
        <p:spPr/>
        <p:txBody>
          <a:bodyPr/>
          <a:lstStyle/>
          <a:p>
            <a:r>
              <a:rPr lang="en-US" dirty="0"/>
              <a:t>Coming Up on August 11th</a:t>
            </a:r>
          </a:p>
        </p:txBody>
      </p:sp>
      <p:sp>
        <p:nvSpPr>
          <p:cNvPr id="3" name="Content Placeholder 2">
            <a:extLst>
              <a:ext uri="{FF2B5EF4-FFF2-40B4-BE49-F238E27FC236}">
                <a16:creationId xmlns:a16="http://schemas.microsoft.com/office/drawing/2014/main" id="{A7D5599B-093D-4410-BEEC-3E86A9DDEF0C}"/>
              </a:ext>
            </a:extLst>
          </p:cNvPr>
          <p:cNvSpPr>
            <a:spLocks noGrp="1"/>
          </p:cNvSpPr>
          <p:nvPr>
            <p:ph idx="1"/>
          </p:nvPr>
        </p:nvSpPr>
        <p:spPr/>
        <p:txBody>
          <a:bodyPr>
            <a:normAutofit fontScale="55000" lnSpcReduction="20000"/>
          </a:bodyPr>
          <a:lstStyle/>
          <a:p>
            <a:pPr marL="0" indent="0">
              <a:buNone/>
            </a:pPr>
            <a:r>
              <a:rPr lang="en-US" sz="4400" dirty="0"/>
              <a:t>Hospice Quality Reporting Program: The 2017 Updates </a:t>
            </a:r>
          </a:p>
          <a:p>
            <a:pPr marL="0" indent="0">
              <a:buNone/>
            </a:pPr>
            <a:endParaRPr lang="en-US" sz="2800" dirty="0"/>
          </a:p>
          <a:p>
            <a:pPr marL="0" indent="0">
              <a:lnSpc>
                <a:spcPct val="120000"/>
              </a:lnSpc>
              <a:spcAft>
                <a:spcPts val="1200"/>
              </a:spcAft>
              <a:buNone/>
            </a:pPr>
            <a:r>
              <a:rPr lang="en-US" dirty="0"/>
              <a:t>Public reporting is barreling our way, we have some new measures to think about and we have hints as to what’s on the way. How is it all working for your hospice? </a:t>
            </a:r>
          </a:p>
          <a:p>
            <a:pPr marL="0" indent="0">
              <a:lnSpc>
                <a:spcPct val="120000"/>
              </a:lnSpc>
              <a:buNone/>
            </a:pPr>
            <a:r>
              <a:rPr lang="en-US" dirty="0"/>
              <a:t>In August we’ll take a look at where we’ve been, where we know we are going and where it looks as if we may be headed and then discuss common problem areas and provide ideas for helping hospices move forward with quality reporting and care improvement.</a:t>
            </a:r>
            <a:endParaRPr lang="en-US" sz="2800" dirty="0"/>
          </a:p>
        </p:txBody>
      </p:sp>
    </p:spTree>
    <p:extLst>
      <p:ext uri="{BB962C8B-B14F-4D97-AF65-F5344CB8AC3E}">
        <p14:creationId xmlns:p14="http://schemas.microsoft.com/office/powerpoint/2010/main" val="370398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DBA2-11B1-420A-B236-3A8ADBEC5279}"/>
              </a:ext>
            </a:extLst>
          </p:cNvPr>
          <p:cNvSpPr>
            <a:spLocks noGrp="1"/>
          </p:cNvSpPr>
          <p:nvPr>
            <p:ph type="title"/>
          </p:nvPr>
        </p:nvSpPr>
        <p:spPr>
          <a:xfrm>
            <a:off x="457200" y="205979"/>
            <a:ext cx="8686800" cy="857250"/>
          </a:xfrm>
        </p:spPr>
        <p:txBody>
          <a:bodyPr>
            <a:normAutofit/>
          </a:bodyPr>
          <a:lstStyle/>
          <a:p>
            <a:r>
              <a:rPr lang="en-US" sz="2800" dirty="0"/>
              <a:t>§418.113(b) Policies and Procedures Address</a:t>
            </a:r>
          </a:p>
        </p:txBody>
      </p:sp>
      <p:sp>
        <p:nvSpPr>
          <p:cNvPr id="3" name="Content Placeholder 2">
            <a:extLst>
              <a:ext uri="{FF2B5EF4-FFF2-40B4-BE49-F238E27FC236}">
                <a16:creationId xmlns:a16="http://schemas.microsoft.com/office/drawing/2014/main" id="{118F8FC8-27C1-4E49-BC76-2875FF370B5D}"/>
              </a:ext>
            </a:extLst>
          </p:cNvPr>
          <p:cNvSpPr>
            <a:spLocks noGrp="1"/>
          </p:cNvSpPr>
          <p:nvPr>
            <p:ph idx="1"/>
          </p:nvPr>
        </p:nvSpPr>
        <p:spPr/>
        <p:txBody>
          <a:bodyPr>
            <a:normAutofit fontScale="62500" lnSpcReduction="20000"/>
          </a:bodyPr>
          <a:lstStyle/>
          <a:p>
            <a:r>
              <a:rPr lang="en-US" dirty="0"/>
              <a:t>Prearranged transfer agreements and agreements with other facilities and providers to receive patient in the event of limitations or cessation of operations to maintain continuity of services </a:t>
            </a:r>
          </a:p>
          <a:p>
            <a:r>
              <a:rPr lang="en-US" dirty="0"/>
              <a:t>How will provide means to shelter in place for patients, staff and volunteers who remain in the hospice</a:t>
            </a:r>
          </a:p>
          <a:p>
            <a:r>
              <a:rPr lang="en-US" dirty="0"/>
              <a:t>Means to track patients and on-duty staff and, if relocated, documentation of specific name and location of the receiving facility or other location for sheltered patients and on-duty staff</a:t>
            </a:r>
          </a:p>
          <a:p>
            <a:r>
              <a:rPr lang="en-US" dirty="0"/>
              <a:t>Triaging system and safe evacuation from hospice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62453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DBA2-11B1-420A-B236-3A8ADBEC5279}"/>
              </a:ext>
            </a:extLst>
          </p:cNvPr>
          <p:cNvSpPr>
            <a:spLocks noGrp="1"/>
          </p:cNvSpPr>
          <p:nvPr>
            <p:ph type="title"/>
          </p:nvPr>
        </p:nvSpPr>
        <p:spPr>
          <a:xfrm>
            <a:off x="457200" y="205979"/>
            <a:ext cx="8610600" cy="857250"/>
          </a:xfrm>
        </p:spPr>
        <p:txBody>
          <a:bodyPr>
            <a:normAutofit/>
          </a:bodyPr>
          <a:lstStyle/>
          <a:p>
            <a:r>
              <a:rPr lang="en-US" sz="2800" dirty="0"/>
              <a:t>§418.113(b) Policies and Procedures Address</a:t>
            </a:r>
          </a:p>
        </p:txBody>
      </p:sp>
      <p:sp>
        <p:nvSpPr>
          <p:cNvPr id="3" name="Content Placeholder 2">
            <a:extLst>
              <a:ext uri="{FF2B5EF4-FFF2-40B4-BE49-F238E27FC236}">
                <a16:creationId xmlns:a16="http://schemas.microsoft.com/office/drawing/2014/main" id="{118F8FC8-27C1-4E49-BC76-2875FF370B5D}"/>
              </a:ext>
            </a:extLst>
          </p:cNvPr>
          <p:cNvSpPr>
            <a:spLocks noGrp="1"/>
          </p:cNvSpPr>
          <p:nvPr>
            <p:ph idx="1"/>
          </p:nvPr>
        </p:nvSpPr>
        <p:spPr/>
        <p:txBody>
          <a:bodyPr>
            <a:normAutofit lnSpcReduction="10000"/>
          </a:bodyPr>
          <a:lstStyle/>
          <a:p>
            <a:r>
              <a:rPr lang="en-US" sz="3000" dirty="0"/>
              <a:t>Provision of subsistence needs including food, water and pharmaceutical supplies and other as appropriate (IPUs) </a:t>
            </a:r>
          </a:p>
          <a:p>
            <a:r>
              <a:rPr lang="en-US" sz="3000" dirty="0"/>
              <a:t>Adequate alternate energy sources</a:t>
            </a:r>
          </a:p>
          <a:p>
            <a:r>
              <a:rPr lang="en-US" sz="3000" dirty="0"/>
              <a:t>The hospice’s role in providing care and treatment at alternate care sites under a 1135 waiver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86193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FD9C-2EFF-4866-A7EE-148D11B4EB8A}"/>
              </a:ext>
            </a:extLst>
          </p:cNvPr>
          <p:cNvSpPr>
            <a:spLocks noGrp="1"/>
          </p:cNvSpPr>
          <p:nvPr>
            <p:ph type="title"/>
          </p:nvPr>
        </p:nvSpPr>
        <p:spPr/>
        <p:txBody>
          <a:bodyPr/>
          <a:lstStyle/>
          <a:p>
            <a:r>
              <a:rPr lang="en-US" dirty="0"/>
              <a:t>Be Ready to </a:t>
            </a:r>
          </a:p>
        </p:txBody>
      </p:sp>
      <p:sp>
        <p:nvSpPr>
          <p:cNvPr id="3" name="Content Placeholder 2">
            <a:extLst>
              <a:ext uri="{FF2B5EF4-FFF2-40B4-BE49-F238E27FC236}">
                <a16:creationId xmlns:a16="http://schemas.microsoft.com/office/drawing/2014/main" id="{1399D775-6B9E-4BAF-B274-BFBDDF646C87}"/>
              </a:ext>
            </a:extLst>
          </p:cNvPr>
          <p:cNvSpPr>
            <a:spLocks noGrp="1"/>
          </p:cNvSpPr>
          <p:nvPr>
            <p:ph idx="1"/>
          </p:nvPr>
        </p:nvSpPr>
        <p:spPr/>
        <p:txBody>
          <a:bodyPr>
            <a:normAutofit lnSpcReduction="10000"/>
          </a:bodyPr>
          <a:lstStyle/>
          <a:p>
            <a:r>
              <a:rPr lang="en-US" dirty="0"/>
              <a:t>Explain procedures in place if unable to contact a staff member or patient </a:t>
            </a:r>
          </a:p>
          <a:p>
            <a:r>
              <a:rPr lang="en-US" dirty="0"/>
              <a:t>Discuss arrangements in place for transportation in event of evacuation </a:t>
            </a:r>
          </a:p>
          <a:p>
            <a:r>
              <a:rPr lang="en-US" dirty="0"/>
              <a:t>Describe tracking system used to document locations of patients and staff</a:t>
            </a:r>
          </a:p>
        </p:txBody>
      </p:sp>
    </p:spTree>
    <p:extLst>
      <p:ext uri="{BB962C8B-B14F-4D97-AF65-F5344CB8AC3E}">
        <p14:creationId xmlns:p14="http://schemas.microsoft.com/office/powerpoint/2010/main" val="1340172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FF60-A8A7-47D9-BF20-D8CD9CECDFE5}"/>
              </a:ext>
            </a:extLst>
          </p:cNvPr>
          <p:cNvSpPr>
            <a:spLocks noGrp="1"/>
          </p:cNvSpPr>
          <p:nvPr>
            <p:ph type="title"/>
          </p:nvPr>
        </p:nvSpPr>
        <p:spPr/>
        <p:txBody>
          <a:bodyPr/>
          <a:lstStyle/>
          <a:p>
            <a:r>
              <a:rPr lang="en-US" dirty="0"/>
              <a:t>Interpretive Guidelines	</a:t>
            </a:r>
          </a:p>
        </p:txBody>
      </p:sp>
      <p:sp>
        <p:nvSpPr>
          <p:cNvPr id="3" name="Content Placeholder 2">
            <a:extLst>
              <a:ext uri="{FF2B5EF4-FFF2-40B4-BE49-F238E27FC236}">
                <a16:creationId xmlns:a16="http://schemas.microsoft.com/office/drawing/2014/main" id="{F0072FB0-3621-4D37-AD0B-4A1B0B6E933E}"/>
              </a:ext>
            </a:extLst>
          </p:cNvPr>
          <p:cNvSpPr>
            <a:spLocks noGrp="1"/>
          </p:cNvSpPr>
          <p:nvPr>
            <p:ph idx="1"/>
          </p:nvPr>
        </p:nvSpPr>
        <p:spPr/>
        <p:txBody>
          <a:bodyPr>
            <a:normAutofit fontScale="77500" lnSpcReduction="20000"/>
          </a:bodyPr>
          <a:lstStyle/>
          <a:p>
            <a:r>
              <a:rPr lang="en-US" dirty="0"/>
              <a:t>Advanced Copy published June 2, 2017</a:t>
            </a:r>
          </a:p>
          <a:p>
            <a:r>
              <a:rPr lang="en-US" dirty="0"/>
              <a:t>Final version to be incorporated into the on-line SOM and may vary slightly </a:t>
            </a:r>
          </a:p>
          <a:p>
            <a:r>
              <a:rPr lang="en-US" dirty="0"/>
              <a:t>Creates a set of “E” tags that will be utilized to cite non-compliance for all 17 provider and supplier types included in final rule</a:t>
            </a:r>
          </a:p>
          <a:p>
            <a:r>
              <a:rPr lang="en-US" dirty="0"/>
              <a:t>Current survey processes and enforcement procedures remain the same </a:t>
            </a:r>
          </a:p>
          <a:p>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C9E576D1-9603-42D6-90B6-A5BA6929E1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2202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DBA2-11B1-420A-B236-3A8ADBEC5279}"/>
              </a:ext>
            </a:extLst>
          </p:cNvPr>
          <p:cNvSpPr>
            <a:spLocks noGrp="1"/>
          </p:cNvSpPr>
          <p:nvPr>
            <p:ph type="title"/>
          </p:nvPr>
        </p:nvSpPr>
        <p:spPr/>
        <p:txBody>
          <a:bodyPr>
            <a:normAutofit/>
          </a:bodyPr>
          <a:lstStyle/>
          <a:p>
            <a:r>
              <a:rPr lang="en-US" dirty="0"/>
              <a:t>§418.113(c) Communication Plan </a:t>
            </a:r>
          </a:p>
        </p:txBody>
      </p:sp>
      <p:sp>
        <p:nvSpPr>
          <p:cNvPr id="3" name="Content Placeholder 2">
            <a:extLst>
              <a:ext uri="{FF2B5EF4-FFF2-40B4-BE49-F238E27FC236}">
                <a16:creationId xmlns:a16="http://schemas.microsoft.com/office/drawing/2014/main" id="{118F8FC8-27C1-4E49-BC76-2875FF370B5D}"/>
              </a:ext>
            </a:extLst>
          </p:cNvPr>
          <p:cNvSpPr>
            <a:spLocks noGrp="1"/>
          </p:cNvSpPr>
          <p:nvPr>
            <p:ph idx="1"/>
          </p:nvPr>
        </p:nvSpPr>
        <p:spPr/>
        <p:txBody>
          <a:bodyPr>
            <a:normAutofit fontScale="92500"/>
          </a:bodyPr>
          <a:lstStyle/>
          <a:p>
            <a:r>
              <a:rPr lang="en-US" dirty="0"/>
              <a:t>Must be in writing and contains how facility coordinates patient care with the facility, across healthcare providers, and with state and local public health departments.</a:t>
            </a:r>
          </a:p>
          <a:p>
            <a:r>
              <a:rPr lang="en-US" dirty="0"/>
              <a:t>Is reviewed annually and updated as necessary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45885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DBA2-11B1-420A-B236-3A8ADBEC5279}"/>
              </a:ext>
            </a:extLst>
          </p:cNvPr>
          <p:cNvSpPr>
            <a:spLocks noGrp="1"/>
          </p:cNvSpPr>
          <p:nvPr>
            <p:ph type="title"/>
          </p:nvPr>
        </p:nvSpPr>
        <p:spPr>
          <a:xfrm>
            <a:off x="457200" y="205979"/>
            <a:ext cx="8610600" cy="857250"/>
          </a:xfrm>
        </p:spPr>
        <p:txBody>
          <a:bodyPr>
            <a:normAutofit/>
          </a:bodyPr>
          <a:lstStyle/>
          <a:p>
            <a:r>
              <a:rPr lang="en-US" sz="2800" dirty="0"/>
              <a:t>§418.113(c) Communication Plan Contains </a:t>
            </a:r>
          </a:p>
        </p:txBody>
      </p:sp>
      <p:sp>
        <p:nvSpPr>
          <p:cNvPr id="3" name="Content Placeholder 2">
            <a:extLst>
              <a:ext uri="{FF2B5EF4-FFF2-40B4-BE49-F238E27FC236}">
                <a16:creationId xmlns:a16="http://schemas.microsoft.com/office/drawing/2014/main" id="{118F8FC8-27C1-4E49-BC76-2875FF370B5D}"/>
              </a:ext>
            </a:extLst>
          </p:cNvPr>
          <p:cNvSpPr>
            <a:spLocks noGrp="1"/>
          </p:cNvSpPr>
          <p:nvPr>
            <p:ph idx="1"/>
          </p:nvPr>
        </p:nvSpPr>
        <p:spPr/>
        <p:txBody>
          <a:bodyPr>
            <a:normAutofit fontScale="92500" lnSpcReduction="20000"/>
          </a:bodyPr>
          <a:lstStyle/>
          <a:p>
            <a:r>
              <a:rPr lang="en-US" dirty="0"/>
              <a:t>Contact information for the following</a:t>
            </a:r>
          </a:p>
          <a:p>
            <a:pPr lvl="1"/>
            <a:r>
              <a:rPr lang="en-US" dirty="0"/>
              <a:t>Hospice employees</a:t>
            </a:r>
          </a:p>
          <a:p>
            <a:pPr lvl="1"/>
            <a:r>
              <a:rPr lang="en-US" dirty="0"/>
              <a:t>Entities providing services under arrangement</a:t>
            </a:r>
          </a:p>
          <a:p>
            <a:pPr lvl="1"/>
            <a:r>
              <a:rPr lang="en-US" dirty="0"/>
              <a:t>Patients’ physicians</a:t>
            </a:r>
          </a:p>
          <a:p>
            <a:pPr lvl="1"/>
            <a:r>
              <a:rPr lang="en-US" dirty="0"/>
              <a:t>Other hospices</a:t>
            </a:r>
          </a:p>
          <a:p>
            <a:pPr lvl="1"/>
            <a:r>
              <a:rPr lang="en-US" dirty="0"/>
              <a:t>Federal, State, tribal, regional, and local emergency preparedness staff</a:t>
            </a:r>
          </a:p>
          <a:p>
            <a:pPr lvl="1"/>
            <a:r>
              <a:rPr lang="en-US" dirty="0"/>
              <a:t>Other sources of assistance </a:t>
            </a:r>
          </a:p>
          <a:p>
            <a:endParaRPr lang="en-US" dirty="0"/>
          </a:p>
          <a:p>
            <a:endParaRPr lang="en-US" dirty="0"/>
          </a:p>
          <a:p>
            <a:endParaRPr lang="en-US" dirty="0"/>
          </a:p>
        </p:txBody>
      </p:sp>
    </p:spTree>
    <p:extLst>
      <p:ext uri="{BB962C8B-B14F-4D97-AF65-F5344CB8AC3E}">
        <p14:creationId xmlns:p14="http://schemas.microsoft.com/office/powerpoint/2010/main" val="3316473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DBA2-11B1-420A-B236-3A8ADBEC5279}"/>
              </a:ext>
            </a:extLst>
          </p:cNvPr>
          <p:cNvSpPr>
            <a:spLocks noGrp="1"/>
          </p:cNvSpPr>
          <p:nvPr>
            <p:ph type="title"/>
          </p:nvPr>
        </p:nvSpPr>
        <p:spPr>
          <a:xfrm>
            <a:off x="457200" y="205979"/>
            <a:ext cx="8458200" cy="857250"/>
          </a:xfrm>
        </p:spPr>
        <p:txBody>
          <a:bodyPr>
            <a:normAutofit/>
          </a:bodyPr>
          <a:lstStyle/>
          <a:p>
            <a:r>
              <a:rPr lang="en-US" sz="2800" dirty="0"/>
              <a:t>§418.113(c) Communication Plan Contains </a:t>
            </a:r>
          </a:p>
        </p:txBody>
      </p:sp>
      <p:sp>
        <p:nvSpPr>
          <p:cNvPr id="3" name="Content Placeholder 2">
            <a:extLst>
              <a:ext uri="{FF2B5EF4-FFF2-40B4-BE49-F238E27FC236}">
                <a16:creationId xmlns:a16="http://schemas.microsoft.com/office/drawing/2014/main" id="{118F8FC8-27C1-4E49-BC76-2875FF370B5D}"/>
              </a:ext>
            </a:extLst>
          </p:cNvPr>
          <p:cNvSpPr>
            <a:spLocks noGrp="1"/>
          </p:cNvSpPr>
          <p:nvPr>
            <p:ph idx="1"/>
          </p:nvPr>
        </p:nvSpPr>
        <p:spPr/>
        <p:txBody>
          <a:bodyPr>
            <a:normAutofit lnSpcReduction="10000"/>
          </a:bodyPr>
          <a:lstStyle/>
          <a:p>
            <a:r>
              <a:rPr lang="en-US" dirty="0"/>
              <a:t>Primary and alternate means for communicating with hospice staff, Federal, State, tribal, regional and local emergency management agencies </a:t>
            </a:r>
          </a:p>
          <a:p>
            <a:r>
              <a:rPr lang="en-US" dirty="0"/>
              <a:t>When and how alternate communication methods are used and who uses them</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640479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DBA2-11B1-420A-B236-3A8ADBEC5279}"/>
              </a:ext>
            </a:extLst>
          </p:cNvPr>
          <p:cNvSpPr>
            <a:spLocks noGrp="1"/>
          </p:cNvSpPr>
          <p:nvPr>
            <p:ph type="title"/>
          </p:nvPr>
        </p:nvSpPr>
        <p:spPr>
          <a:xfrm>
            <a:off x="457200" y="205979"/>
            <a:ext cx="8610600" cy="857250"/>
          </a:xfrm>
        </p:spPr>
        <p:txBody>
          <a:bodyPr>
            <a:normAutofit/>
          </a:bodyPr>
          <a:lstStyle/>
          <a:p>
            <a:r>
              <a:rPr lang="en-US" sz="2800" dirty="0"/>
              <a:t>§418.113(c) Communication Plan Contains </a:t>
            </a:r>
          </a:p>
        </p:txBody>
      </p:sp>
      <p:sp>
        <p:nvSpPr>
          <p:cNvPr id="3" name="Content Placeholder 2">
            <a:extLst>
              <a:ext uri="{FF2B5EF4-FFF2-40B4-BE49-F238E27FC236}">
                <a16:creationId xmlns:a16="http://schemas.microsoft.com/office/drawing/2014/main" id="{118F8FC8-27C1-4E49-BC76-2875FF370B5D}"/>
              </a:ext>
            </a:extLst>
          </p:cNvPr>
          <p:cNvSpPr>
            <a:spLocks noGrp="1"/>
          </p:cNvSpPr>
          <p:nvPr>
            <p:ph idx="1"/>
          </p:nvPr>
        </p:nvSpPr>
        <p:spPr/>
        <p:txBody>
          <a:bodyPr>
            <a:normAutofit fontScale="77500" lnSpcReduction="20000"/>
          </a:bodyPr>
          <a:lstStyle/>
          <a:p>
            <a:r>
              <a:rPr lang="en-US" dirty="0"/>
              <a:t>A method for sharing information and medical documentation as necessary with other health care providers to maintain continuity of care </a:t>
            </a:r>
          </a:p>
          <a:p>
            <a:r>
              <a:rPr lang="en-US" dirty="0"/>
              <a:t>Hospices should send all necessary patient information readily available and should at least include</a:t>
            </a:r>
          </a:p>
          <a:p>
            <a:pPr lvl="1"/>
            <a:r>
              <a:rPr lang="en-US" dirty="0"/>
              <a:t>Patient name, age, DOB, allergies</a:t>
            </a:r>
          </a:p>
          <a:p>
            <a:pPr lvl="1"/>
            <a:r>
              <a:rPr lang="en-US" dirty="0"/>
              <a:t>Current medications, medical diagnosis </a:t>
            </a:r>
          </a:p>
          <a:p>
            <a:pPr lvl="1"/>
            <a:r>
              <a:rPr lang="en-US" dirty="0"/>
              <a:t>Advance directives and next of kin / emergency contacts </a:t>
            </a:r>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884611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DBA2-11B1-420A-B236-3A8ADBEC5279}"/>
              </a:ext>
            </a:extLst>
          </p:cNvPr>
          <p:cNvSpPr>
            <a:spLocks noGrp="1"/>
          </p:cNvSpPr>
          <p:nvPr>
            <p:ph type="title"/>
          </p:nvPr>
        </p:nvSpPr>
        <p:spPr>
          <a:xfrm>
            <a:off x="457200" y="205979"/>
            <a:ext cx="8534400" cy="857250"/>
          </a:xfrm>
        </p:spPr>
        <p:txBody>
          <a:bodyPr>
            <a:normAutofit/>
          </a:bodyPr>
          <a:lstStyle/>
          <a:p>
            <a:r>
              <a:rPr lang="en-US" sz="2800" dirty="0"/>
              <a:t>§418.113(c) Communication Plan Contains </a:t>
            </a:r>
          </a:p>
        </p:txBody>
      </p:sp>
      <p:sp>
        <p:nvSpPr>
          <p:cNvPr id="3" name="Content Placeholder 2">
            <a:extLst>
              <a:ext uri="{FF2B5EF4-FFF2-40B4-BE49-F238E27FC236}">
                <a16:creationId xmlns:a16="http://schemas.microsoft.com/office/drawing/2014/main" id="{118F8FC8-27C1-4E49-BC76-2875FF370B5D}"/>
              </a:ext>
            </a:extLst>
          </p:cNvPr>
          <p:cNvSpPr>
            <a:spLocks noGrp="1"/>
          </p:cNvSpPr>
          <p:nvPr>
            <p:ph idx="1"/>
          </p:nvPr>
        </p:nvSpPr>
        <p:spPr/>
        <p:txBody>
          <a:bodyPr>
            <a:normAutofit fontScale="85000" lnSpcReduction="10000"/>
          </a:bodyPr>
          <a:lstStyle/>
          <a:p>
            <a:r>
              <a:rPr lang="en-US" dirty="0"/>
              <a:t>A means of providing information about hospice’s needs, and its ability to provide assistance, to the authority having jurisdiction, the Incident Command Center, or designee</a:t>
            </a:r>
          </a:p>
          <a:p>
            <a:r>
              <a:rPr lang="en-US" dirty="0"/>
              <a:t>Those with inpatient hospices, plan includes a means of providing information about occupancy</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753600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FD9C-2EFF-4866-A7EE-148D11B4EB8A}"/>
              </a:ext>
            </a:extLst>
          </p:cNvPr>
          <p:cNvSpPr>
            <a:spLocks noGrp="1"/>
          </p:cNvSpPr>
          <p:nvPr>
            <p:ph type="title"/>
          </p:nvPr>
        </p:nvSpPr>
        <p:spPr/>
        <p:txBody>
          <a:bodyPr/>
          <a:lstStyle/>
          <a:p>
            <a:r>
              <a:rPr lang="en-US" dirty="0"/>
              <a:t>Be Ready to </a:t>
            </a:r>
          </a:p>
        </p:txBody>
      </p:sp>
      <p:sp>
        <p:nvSpPr>
          <p:cNvPr id="3" name="Content Placeholder 2">
            <a:extLst>
              <a:ext uri="{FF2B5EF4-FFF2-40B4-BE49-F238E27FC236}">
                <a16:creationId xmlns:a16="http://schemas.microsoft.com/office/drawing/2014/main" id="{1399D775-6B9E-4BAF-B274-BFBDDF646C87}"/>
              </a:ext>
            </a:extLst>
          </p:cNvPr>
          <p:cNvSpPr>
            <a:spLocks noGrp="1"/>
          </p:cNvSpPr>
          <p:nvPr>
            <p:ph idx="1"/>
          </p:nvPr>
        </p:nvSpPr>
        <p:spPr/>
        <p:txBody>
          <a:bodyPr>
            <a:normAutofit lnSpcReduction="10000"/>
          </a:bodyPr>
          <a:lstStyle/>
          <a:p>
            <a:r>
              <a:rPr lang="en-US" dirty="0"/>
              <a:t>Show communication equipment / systems listed in plan if asked </a:t>
            </a:r>
          </a:p>
          <a:p>
            <a:r>
              <a:rPr lang="en-US" dirty="0"/>
              <a:t>Describe procedures that address means hospice will use to release patient information to include general condition and location of patients </a:t>
            </a:r>
          </a:p>
          <a:p>
            <a:endParaRPr lang="en-US" dirty="0"/>
          </a:p>
        </p:txBody>
      </p:sp>
    </p:spTree>
    <p:extLst>
      <p:ext uri="{BB962C8B-B14F-4D97-AF65-F5344CB8AC3E}">
        <p14:creationId xmlns:p14="http://schemas.microsoft.com/office/powerpoint/2010/main" val="282505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5486400" cy="1785938"/>
          </a:xfrm>
        </p:spPr>
        <p:txBody>
          <a:bodyPr>
            <a:noAutofit/>
          </a:bodyPr>
          <a:lstStyle/>
          <a:p>
            <a:r>
              <a:rPr lang="en-US" sz="3200" dirty="0">
                <a:solidFill>
                  <a:schemeClr val="bg1"/>
                </a:solidFill>
              </a:rPr>
              <a:t>Emergenc</a:t>
            </a:r>
            <a:r>
              <a:rPr lang="en-US" sz="3200" dirty="0"/>
              <a:t>y Preparedness: The Interpretive Guidelines</a:t>
            </a:r>
            <a:endParaRPr lang="en-US" sz="3200" cap="none" dirty="0">
              <a:solidFill>
                <a:schemeClr val="bg1"/>
              </a:solidFill>
            </a:endParaRPr>
          </a:p>
        </p:txBody>
      </p:sp>
      <p:sp>
        <p:nvSpPr>
          <p:cNvPr id="4" name="Text Placeholder 3"/>
          <p:cNvSpPr>
            <a:spLocks noGrp="1"/>
          </p:cNvSpPr>
          <p:nvPr>
            <p:ph type="subTitle" idx="1"/>
          </p:nvPr>
        </p:nvSpPr>
        <p:spPr>
          <a:xfrm>
            <a:off x="633920" y="3028950"/>
            <a:ext cx="5385881" cy="628650"/>
          </a:xfrm>
        </p:spPr>
        <p:txBody>
          <a:bodyPr>
            <a:normAutofit/>
          </a:bodyPr>
          <a:lstStyle/>
          <a:p>
            <a:r>
              <a:rPr lang="en-US" sz="2400" dirty="0">
                <a:solidFill>
                  <a:schemeClr val="bg1"/>
                </a:solidFill>
              </a:rPr>
              <a:t>July 2017 Subscriber Webinar </a:t>
            </a:r>
          </a:p>
          <a:p>
            <a:pPr algn="r"/>
            <a:endParaRPr lang="en-US" sz="2400" dirty="0">
              <a:solidFill>
                <a:schemeClr val="bg1"/>
              </a:solidFill>
            </a:endParaRPr>
          </a:p>
        </p:txBody>
      </p:sp>
    </p:spTree>
    <p:extLst>
      <p:ext uri="{BB962C8B-B14F-4D97-AF65-F5344CB8AC3E}">
        <p14:creationId xmlns:p14="http://schemas.microsoft.com/office/powerpoint/2010/main" val="332548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472D-AC9E-4FB0-81C2-130B083C67B5}"/>
              </a:ext>
            </a:extLst>
          </p:cNvPr>
          <p:cNvSpPr>
            <a:spLocks noGrp="1"/>
          </p:cNvSpPr>
          <p:nvPr>
            <p:ph type="title"/>
          </p:nvPr>
        </p:nvSpPr>
        <p:spPr>
          <a:xfrm>
            <a:off x="457200" y="205979"/>
            <a:ext cx="8610600" cy="857250"/>
          </a:xfrm>
        </p:spPr>
        <p:txBody>
          <a:bodyPr/>
          <a:lstStyle/>
          <a:p>
            <a:r>
              <a:rPr lang="en-US" dirty="0"/>
              <a:t>§418.113 Emergency Preparedness Standards</a:t>
            </a:r>
          </a:p>
        </p:txBody>
      </p:sp>
      <p:sp>
        <p:nvSpPr>
          <p:cNvPr id="3" name="Content Placeholder 2">
            <a:extLst>
              <a:ext uri="{FF2B5EF4-FFF2-40B4-BE49-F238E27FC236}">
                <a16:creationId xmlns:a16="http://schemas.microsoft.com/office/drawing/2014/main" id="{4269516F-CF4F-4EEE-85EB-8331441889B9}"/>
              </a:ext>
            </a:extLst>
          </p:cNvPr>
          <p:cNvSpPr>
            <a:spLocks noGrp="1"/>
          </p:cNvSpPr>
          <p:nvPr>
            <p:ph idx="1"/>
          </p:nvPr>
        </p:nvSpPr>
        <p:spPr/>
        <p:txBody>
          <a:bodyPr/>
          <a:lstStyle/>
          <a:p>
            <a:pPr marL="457200" lvl="1" indent="0">
              <a:buNone/>
            </a:pPr>
            <a:r>
              <a:rPr lang="en-US" dirty="0"/>
              <a:t>(a) Emergency Plan</a:t>
            </a:r>
          </a:p>
          <a:p>
            <a:pPr marL="457200" lvl="1" indent="0">
              <a:buNone/>
            </a:pPr>
            <a:r>
              <a:rPr lang="en-US" dirty="0"/>
              <a:t>(b) Policies and Procedures</a:t>
            </a:r>
          </a:p>
          <a:p>
            <a:pPr marL="457200" lvl="1" indent="0">
              <a:buNone/>
            </a:pPr>
            <a:r>
              <a:rPr lang="en-US" dirty="0"/>
              <a:t>(c) Communication Plan </a:t>
            </a:r>
          </a:p>
          <a:p>
            <a:pPr marL="457200" lvl="1" indent="0">
              <a:buNone/>
            </a:pPr>
            <a:r>
              <a:rPr lang="en-US" dirty="0"/>
              <a:t>(d) Training and Testing </a:t>
            </a:r>
          </a:p>
          <a:p>
            <a:pPr marL="457200" lvl="1" indent="0">
              <a:buNone/>
            </a:pPr>
            <a:r>
              <a:rPr lang="en-US" dirty="0"/>
              <a:t>(e) Integrated Healthcare Systems </a:t>
            </a:r>
          </a:p>
        </p:txBody>
      </p:sp>
      <p:pic>
        <p:nvPicPr>
          <p:cNvPr id="5" name="Picture 4" descr="A screenshot of a cell phone&#10;&#10;Description generated with very high confidence">
            <a:extLst>
              <a:ext uri="{FF2B5EF4-FFF2-40B4-BE49-F238E27FC236}">
                <a16:creationId xmlns:a16="http://schemas.microsoft.com/office/drawing/2014/main" id="{BD7949DD-75E7-4BBD-A521-67A4D8F9DB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46292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DBA2-11B1-420A-B236-3A8ADBEC5279}"/>
              </a:ext>
            </a:extLst>
          </p:cNvPr>
          <p:cNvSpPr>
            <a:spLocks noGrp="1"/>
          </p:cNvSpPr>
          <p:nvPr>
            <p:ph type="title"/>
          </p:nvPr>
        </p:nvSpPr>
        <p:spPr>
          <a:xfrm>
            <a:off x="457200" y="205979"/>
            <a:ext cx="8534400" cy="857250"/>
          </a:xfrm>
        </p:spPr>
        <p:txBody>
          <a:bodyPr>
            <a:normAutofit/>
          </a:bodyPr>
          <a:lstStyle/>
          <a:p>
            <a:r>
              <a:rPr lang="en-US" dirty="0"/>
              <a:t>§418.113(d) Training and Testing </a:t>
            </a:r>
          </a:p>
        </p:txBody>
      </p:sp>
      <p:sp>
        <p:nvSpPr>
          <p:cNvPr id="3" name="Content Placeholder 2">
            <a:extLst>
              <a:ext uri="{FF2B5EF4-FFF2-40B4-BE49-F238E27FC236}">
                <a16:creationId xmlns:a16="http://schemas.microsoft.com/office/drawing/2014/main" id="{118F8FC8-27C1-4E49-BC76-2875FF370B5D}"/>
              </a:ext>
            </a:extLst>
          </p:cNvPr>
          <p:cNvSpPr>
            <a:spLocks noGrp="1"/>
          </p:cNvSpPr>
          <p:nvPr>
            <p:ph idx="1"/>
          </p:nvPr>
        </p:nvSpPr>
        <p:spPr>
          <a:xfrm>
            <a:off x="457200" y="1200150"/>
            <a:ext cx="8229600" cy="3394472"/>
          </a:xfrm>
        </p:spPr>
        <p:txBody>
          <a:bodyPr>
            <a:normAutofit fontScale="62500" lnSpcReduction="20000"/>
          </a:bodyPr>
          <a:lstStyle/>
          <a:p>
            <a:r>
              <a:rPr lang="en-US" dirty="0"/>
              <a:t>Initial training </a:t>
            </a:r>
          </a:p>
          <a:p>
            <a:pPr lvl="1"/>
            <a:r>
              <a:rPr lang="en-US" dirty="0"/>
              <a:t>Consistent with roles of staff during emergency to all new and existing staff, individuals providing services under arrangement and volunteers</a:t>
            </a:r>
          </a:p>
          <a:p>
            <a:pPr lvl="1"/>
            <a:r>
              <a:rPr lang="en-US" dirty="0"/>
              <a:t>Incorporate into new hire orientation </a:t>
            </a:r>
          </a:p>
          <a:p>
            <a:r>
              <a:rPr lang="en-US" dirty="0"/>
              <a:t>Annual training </a:t>
            </a:r>
          </a:p>
          <a:p>
            <a:pPr lvl="1"/>
            <a:r>
              <a:rPr lang="en-US" dirty="0"/>
              <a:t>Aligns with emergency plan and risk assessments</a:t>
            </a:r>
          </a:p>
          <a:p>
            <a:pPr lvl="1"/>
            <a:r>
              <a:rPr lang="en-US" dirty="0"/>
              <a:t>Should be modified each year based on recent exercises, real-life emergencies and the annual review </a:t>
            </a:r>
          </a:p>
          <a:p>
            <a:pPr lvl="1"/>
            <a:r>
              <a:rPr lang="en-US" dirty="0"/>
              <a:t>One size does not fit all – develop based on level of involvement</a:t>
            </a:r>
          </a:p>
          <a:p>
            <a:r>
              <a:rPr lang="en-US" dirty="0"/>
              <a:t>Maintain documentation of specific training completed and methods used  </a:t>
            </a:r>
          </a:p>
          <a:p>
            <a:pPr lvl="1"/>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093196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DBA2-11B1-420A-B236-3A8ADBEC5279}"/>
              </a:ext>
            </a:extLst>
          </p:cNvPr>
          <p:cNvSpPr>
            <a:spLocks noGrp="1"/>
          </p:cNvSpPr>
          <p:nvPr>
            <p:ph type="title"/>
          </p:nvPr>
        </p:nvSpPr>
        <p:spPr>
          <a:xfrm>
            <a:off x="457200" y="205979"/>
            <a:ext cx="8458200" cy="857250"/>
          </a:xfrm>
        </p:spPr>
        <p:txBody>
          <a:bodyPr>
            <a:normAutofit/>
          </a:bodyPr>
          <a:lstStyle/>
          <a:p>
            <a:r>
              <a:rPr lang="en-US" dirty="0"/>
              <a:t>§418.113(d) Training and Testing </a:t>
            </a:r>
          </a:p>
        </p:txBody>
      </p:sp>
      <p:sp>
        <p:nvSpPr>
          <p:cNvPr id="3" name="Content Placeholder 2">
            <a:extLst>
              <a:ext uri="{FF2B5EF4-FFF2-40B4-BE49-F238E27FC236}">
                <a16:creationId xmlns:a16="http://schemas.microsoft.com/office/drawing/2014/main" id="{118F8FC8-27C1-4E49-BC76-2875FF370B5D}"/>
              </a:ext>
            </a:extLst>
          </p:cNvPr>
          <p:cNvSpPr>
            <a:spLocks noGrp="1"/>
          </p:cNvSpPr>
          <p:nvPr>
            <p:ph idx="1"/>
          </p:nvPr>
        </p:nvSpPr>
        <p:spPr>
          <a:xfrm>
            <a:off x="457200" y="1200150"/>
            <a:ext cx="8229600" cy="3394472"/>
          </a:xfrm>
        </p:spPr>
        <p:txBody>
          <a:bodyPr>
            <a:normAutofit fontScale="62500" lnSpcReduction="20000"/>
          </a:bodyPr>
          <a:lstStyle/>
          <a:p>
            <a:r>
              <a:rPr lang="en-US" dirty="0"/>
              <a:t> Conduct 2 exercises (tests) per year </a:t>
            </a:r>
          </a:p>
          <a:p>
            <a:pPr lvl="1"/>
            <a:r>
              <a:rPr lang="en-US" dirty="0"/>
              <a:t>Full scale community based or hospice based if community not accessible</a:t>
            </a:r>
          </a:p>
          <a:p>
            <a:pPr lvl="2"/>
            <a:r>
              <a:rPr lang="en-US" dirty="0"/>
              <a:t>Full scale defined and any operations based exercise that assesses a  hospice’s functional capabilities by simulating a response to an emergency that would impact the hospice’s operations and their given community </a:t>
            </a:r>
          </a:p>
          <a:p>
            <a:pPr lvl="1"/>
            <a:r>
              <a:rPr lang="en-US" dirty="0"/>
              <a:t> Additional exercise that may include </a:t>
            </a:r>
          </a:p>
          <a:p>
            <a:pPr lvl="2"/>
            <a:r>
              <a:rPr lang="en-US" dirty="0"/>
              <a:t>Second full-scale exercise that is community – based or hospice based </a:t>
            </a:r>
          </a:p>
          <a:p>
            <a:pPr lvl="2"/>
            <a:r>
              <a:rPr lang="en-US" dirty="0"/>
              <a:t>Tabletop exercise </a:t>
            </a:r>
          </a:p>
          <a:p>
            <a:r>
              <a:rPr lang="en-US" dirty="0"/>
              <a:t>Actual emergency event or response of sufficient magnitude that requires activation of the relevant emergency plans meets the annual exercise requirements for one year following the actual event </a:t>
            </a:r>
          </a:p>
          <a:p>
            <a:pPr lvl="1"/>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073013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DBA2-11B1-420A-B236-3A8ADBEC5279}"/>
              </a:ext>
            </a:extLst>
          </p:cNvPr>
          <p:cNvSpPr>
            <a:spLocks noGrp="1"/>
          </p:cNvSpPr>
          <p:nvPr>
            <p:ph type="title"/>
          </p:nvPr>
        </p:nvSpPr>
        <p:spPr>
          <a:xfrm>
            <a:off x="457200" y="205979"/>
            <a:ext cx="7924800" cy="857250"/>
          </a:xfrm>
        </p:spPr>
        <p:txBody>
          <a:bodyPr>
            <a:normAutofit/>
          </a:bodyPr>
          <a:lstStyle/>
          <a:p>
            <a:r>
              <a:rPr lang="en-US" dirty="0"/>
              <a:t>Community-Based Exercise </a:t>
            </a:r>
          </a:p>
        </p:txBody>
      </p:sp>
      <p:sp>
        <p:nvSpPr>
          <p:cNvPr id="3" name="Content Placeholder 2">
            <a:extLst>
              <a:ext uri="{FF2B5EF4-FFF2-40B4-BE49-F238E27FC236}">
                <a16:creationId xmlns:a16="http://schemas.microsoft.com/office/drawing/2014/main" id="{118F8FC8-27C1-4E49-BC76-2875FF370B5D}"/>
              </a:ext>
            </a:extLst>
          </p:cNvPr>
          <p:cNvSpPr>
            <a:spLocks noGrp="1"/>
          </p:cNvSpPr>
          <p:nvPr>
            <p:ph idx="1"/>
          </p:nvPr>
        </p:nvSpPr>
        <p:spPr>
          <a:xfrm>
            <a:off x="457200" y="1200150"/>
            <a:ext cx="8229600" cy="3394472"/>
          </a:xfrm>
        </p:spPr>
        <p:txBody>
          <a:bodyPr>
            <a:normAutofit fontScale="62500" lnSpcReduction="20000"/>
          </a:bodyPr>
          <a:lstStyle/>
          <a:p>
            <a:r>
              <a:rPr lang="en-US" dirty="0"/>
              <a:t>Hospices have flexibility to participate in and conduct exercise that more realistically reflect the risks and composition of their communities</a:t>
            </a:r>
          </a:p>
          <a:p>
            <a:r>
              <a:rPr lang="en-US" dirty="0"/>
              <a:t>Consider physical location, agency and other facility responsibilities and needs of the community when planning or participating in their exercise</a:t>
            </a:r>
          </a:p>
          <a:p>
            <a:r>
              <a:rPr lang="en-US" dirty="0"/>
              <a:t>Contact local and state agencies and healthcare coalitions, where appropriate, to determine if an opportunity exists to participate and if this would fulfill this requirement</a:t>
            </a:r>
          </a:p>
          <a:p>
            <a:pPr lvl="1"/>
            <a:r>
              <a:rPr lang="en-US" dirty="0"/>
              <a:t>Document the date, personnel and agency or healthcare coalition contacted</a:t>
            </a:r>
          </a:p>
          <a:p>
            <a:endParaRPr lang="en-US" dirty="0"/>
          </a:p>
          <a:p>
            <a:endParaRPr lang="en-US" dirty="0"/>
          </a:p>
          <a:p>
            <a:endParaRPr lang="en-US" dirty="0"/>
          </a:p>
        </p:txBody>
      </p:sp>
    </p:spTree>
    <p:extLst>
      <p:ext uri="{BB962C8B-B14F-4D97-AF65-F5344CB8AC3E}">
        <p14:creationId xmlns:p14="http://schemas.microsoft.com/office/powerpoint/2010/main" val="1900155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63041-2BA7-4FF3-A374-F7D75BB36447}"/>
              </a:ext>
            </a:extLst>
          </p:cNvPr>
          <p:cNvSpPr>
            <a:spLocks noGrp="1"/>
          </p:cNvSpPr>
          <p:nvPr>
            <p:ph type="title"/>
          </p:nvPr>
        </p:nvSpPr>
        <p:spPr/>
        <p:txBody>
          <a:bodyPr/>
          <a:lstStyle/>
          <a:p>
            <a:r>
              <a:rPr lang="en-US" dirty="0"/>
              <a:t>Hospice-Based Exercise </a:t>
            </a:r>
          </a:p>
        </p:txBody>
      </p:sp>
      <p:sp>
        <p:nvSpPr>
          <p:cNvPr id="3" name="Content Placeholder 2">
            <a:extLst>
              <a:ext uri="{FF2B5EF4-FFF2-40B4-BE49-F238E27FC236}">
                <a16:creationId xmlns:a16="http://schemas.microsoft.com/office/drawing/2014/main" id="{4B60D561-FEFD-47AC-A5D6-7A2691ADF4C5}"/>
              </a:ext>
            </a:extLst>
          </p:cNvPr>
          <p:cNvSpPr>
            <a:spLocks noGrp="1"/>
          </p:cNvSpPr>
          <p:nvPr>
            <p:ph idx="1"/>
          </p:nvPr>
        </p:nvSpPr>
        <p:spPr>
          <a:xfrm>
            <a:off x="457200" y="1083508"/>
            <a:ext cx="8229600" cy="3394472"/>
          </a:xfrm>
        </p:spPr>
        <p:txBody>
          <a:bodyPr>
            <a:normAutofit/>
          </a:bodyPr>
          <a:lstStyle/>
          <a:p>
            <a:r>
              <a:rPr lang="en-US" sz="2800" dirty="0"/>
              <a:t>Conduct  an individual hospice based exercise documenting an emergency that required hospice to fully activate its emergency plan, or conduct a smaller community –based exercise with other nearby facilities</a:t>
            </a:r>
          </a:p>
          <a:p>
            <a:r>
              <a:rPr lang="en-US" sz="2800" dirty="0"/>
              <a:t>Demonstrate how hospice addresses any risk(s) identified in its risk assessment</a:t>
            </a:r>
          </a:p>
        </p:txBody>
      </p:sp>
    </p:spTree>
    <p:extLst>
      <p:ext uri="{BB962C8B-B14F-4D97-AF65-F5344CB8AC3E}">
        <p14:creationId xmlns:p14="http://schemas.microsoft.com/office/powerpoint/2010/main" val="362584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F8B7-977E-4000-A44E-81F4CE49D41B}"/>
              </a:ext>
            </a:extLst>
          </p:cNvPr>
          <p:cNvSpPr>
            <a:spLocks noGrp="1"/>
          </p:cNvSpPr>
          <p:nvPr>
            <p:ph type="title"/>
          </p:nvPr>
        </p:nvSpPr>
        <p:spPr/>
        <p:txBody>
          <a:bodyPr/>
          <a:lstStyle/>
          <a:p>
            <a:r>
              <a:rPr lang="en-US" dirty="0"/>
              <a:t>Table-Top Exercise </a:t>
            </a:r>
          </a:p>
        </p:txBody>
      </p:sp>
      <p:sp>
        <p:nvSpPr>
          <p:cNvPr id="3" name="Content Placeholder 2">
            <a:extLst>
              <a:ext uri="{FF2B5EF4-FFF2-40B4-BE49-F238E27FC236}">
                <a16:creationId xmlns:a16="http://schemas.microsoft.com/office/drawing/2014/main" id="{7EEC7049-8B68-49C8-9EDA-054C10A3BB9A}"/>
              </a:ext>
            </a:extLst>
          </p:cNvPr>
          <p:cNvSpPr>
            <a:spLocks noGrp="1"/>
          </p:cNvSpPr>
          <p:nvPr>
            <p:ph idx="1"/>
          </p:nvPr>
        </p:nvSpPr>
        <p:spPr/>
        <p:txBody>
          <a:bodyPr>
            <a:normAutofit/>
          </a:bodyPr>
          <a:lstStyle/>
          <a:p>
            <a:pPr marL="0" indent="0">
              <a:buNone/>
            </a:pPr>
            <a:r>
              <a:rPr lang="en-US" sz="2800" dirty="0"/>
              <a:t>Includes a group discussion led by a facilitator, using a narrated, clinically-relevant emergency scenario, a set of problem statements, directed messages, or prepared questions designed to challenge an emergency plan </a:t>
            </a:r>
          </a:p>
        </p:txBody>
      </p:sp>
    </p:spTree>
    <p:extLst>
      <p:ext uri="{BB962C8B-B14F-4D97-AF65-F5344CB8AC3E}">
        <p14:creationId xmlns:p14="http://schemas.microsoft.com/office/powerpoint/2010/main" val="3921233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1A38-23EC-4A43-B917-77BCF9F0AAD0}"/>
              </a:ext>
            </a:extLst>
          </p:cNvPr>
          <p:cNvSpPr>
            <a:spLocks noGrp="1"/>
          </p:cNvSpPr>
          <p:nvPr>
            <p:ph type="title"/>
          </p:nvPr>
        </p:nvSpPr>
        <p:spPr/>
        <p:txBody>
          <a:bodyPr/>
          <a:lstStyle/>
          <a:p>
            <a:r>
              <a:rPr lang="en-US" dirty="0"/>
              <a:t>After The Exercises </a:t>
            </a:r>
          </a:p>
        </p:txBody>
      </p:sp>
      <p:sp>
        <p:nvSpPr>
          <p:cNvPr id="3" name="Content Placeholder 2">
            <a:extLst>
              <a:ext uri="{FF2B5EF4-FFF2-40B4-BE49-F238E27FC236}">
                <a16:creationId xmlns:a16="http://schemas.microsoft.com/office/drawing/2014/main" id="{C4F4F861-15CB-4C7B-B38B-3F3EB90F7A5F}"/>
              </a:ext>
            </a:extLst>
          </p:cNvPr>
          <p:cNvSpPr>
            <a:spLocks noGrp="1"/>
          </p:cNvSpPr>
          <p:nvPr>
            <p:ph idx="1"/>
          </p:nvPr>
        </p:nvSpPr>
        <p:spPr/>
        <p:txBody>
          <a:bodyPr>
            <a:normAutofit fontScale="70000" lnSpcReduction="20000"/>
          </a:bodyPr>
          <a:lstStyle/>
          <a:p>
            <a:pPr marL="0" indent="0">
              <a:spcAft>
                <a:spcPts val="1200"/>
              </a:spcAft>
              <a:buNone/>
            </a:pPr>
            <a:r>
              <a:rPr lang="en-US" dirty="0"/>
              <a:t>Analyze and document lessons learned and incorporate any necessary improvements in hospice’s emergency preparedness program </a:t>
            </a:r>
          </a:p>
          <a:p>
            <a:pPr marL="0" indent="0">
              <a:buNone/>
            </a:pPr>
            <a:r>
              <a:rPr lang="en-US" dirty="0"/>
              <a:t>Develop an actionable after action report (AAR) that includes </a:t>
            </a:r>
          </a:p>
          <a:p>
            <a:pPr marL="971550" lvl="1" indent="-514350">
              <a:buFont typeface="+mj-lt"/>
              <a:buAutoNum type="arabicPeriod"/>
            </a:pPr>
            <a:r>
              <a:rPr lang="en-US" dirty="0"/>
              <a:t>What was supposed to happen</a:t>
            </a:r>
          </a:p>
          <a:p>
            <a:pPr marL="971550" lvl="1" indent="-514350">
              <a:buFont typeface="+mj-lt"/>
              <a:buAutoNum type="arabicPeriod"/>
            </a:pPr>
            <a:r>
              <a:rPr lang="en-US" dirty="0"/>
              <a:t>What occurred</a:t>
            </a:r>
          </a:p>
          <a:p>
            <a:pPr marL="971550" lvl="1" indent="-514350">
              <a:buFont typeface="+mj-lt"/>
              <a:buAutoNum type="arabicPeriod"/>
            </a:pPr>
            <a:r>
              <a:rPr lang="en-US" dirty="0"/>
              <a:t>What went well</a:t>
            </a:r>
          </a:p>
          <a:p>
            <a:pPr marL="971550" lvl="1" indent="-514350">
              <a:buFont typeface="+mj-lt"/>
              <a:buAutoNum type="arabicPeriod"/>
            </a:pPr>
            <a:r>
              <a:rPr lang="en-US" dirty="0"/>
              <a:t>What the hospice can do differently or improve upon</a:t>
            </a:r>
          </a:p>
          <a:p>
            <a:pPr marL="971550" lvl="1" indent="-514350">
              <a:buFont typeface="+mj-lt"/>
              <a:buAutoNum type="arabicPeriod"/>
            </a:pPr>
            <a:r>
              <a:rPr lang="en-US" dirty="0"/>
              <a:t>A plan with timelines for incorporating necessary improvement </a:t>
            </a:r>
          </a:p>
          <a:p>
            <a:pPr lvl="1"/>
            <a:endParaRPr lang="en-US" dirty="0"/>
          </a:p>
        </p:txBody>
      </p:sp>
    </p:spTree>
    <p:extLst>
      <p:ext uri="{BB962C8B-B14F-4D97-AF65-F5344CB8AC3E}">
        <p14:creationId xmlns:p14="http://schemas.microsoft.com/office/powerpoint/2010/main" val="981362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FD9C-2EFF-4866-A7EE-148D11B4EB8A}"/>
              </a:ext>
            </a:extLst>
          </p:cNvPr>
          <p:cNvSpPr>
            <a:spLocks noGrp="1"/>
          </p:cNvSpPr>
          <p:nvPr>
            <p:ph type="title"/>
          </p:nvPr>
        </p:nvSpPr>
        <p:spPr/>
        <p:txBody>
          <a:bodyPr/>
          <a:lstStyle/>
          <a:p>
            <a:r>
              <a:rPr lang="en-US" dirty="0"/>
              <a:t>Be Ready to </a:t>
            </a:r>
          </a:p>
        </p:txBody>
      </p:sp>
      <p:sp>
        <p:nvSpPr>
          <p:cNvPr id="3" name="Content Placeholder 2">
            <a:extLst>
              <a:ext uri="{FF2B5EF4-FFF2-40B4-BE49-F238E27FC236}">
                <a16:creationId xmlns:a16="http://schemas.microsoft.com/office/drawing/2014/main" id="{1399D775-6B9E-4BAF-B274-BFBDDF646C87}"/>
              </a:ext>
            </a:extLst>
          </p:cNvPr>
          <p:cNvSpPr>
            <a:spLocks noGrp="1"/>
          </p:cNvSpPr>
          <p:nvPr>
            <p:ph idx="1"/>
          </p:nvPr>
        </p:nvSpPr>
        <p:spPr/>
        <p:txBody>
          <a:bodyPr>
            <a:normAutofit fontScale="55000" lnSpcReduction="20000"/>
          </a:bodyPr>
          <a:lstStyle/>
          <a:p>
            <a:r>
              <a:rPr lang="en-US" dirty="0"/>
              <a:t>Have various staff be able to answer questions about initial and annual training course</a:t>
            </a:r>
          </a:p>
          <a:p>
            <a:r>
              <a:rPr lang="en-US" dirty="0"/>
              <a:t>Have documentation readily available to demonstrate staff training </a:t>
            </a:r>
          </a:p>
          <a:p>
            <a:r>
              <a:rPr lang="en-US" dirty="0"/>
              <a:t>Produce the initial emergency preparedness training and annual emergency preparedness training offerings </a:t>
            </a:r>
          </a:p>
          <a:p>
            <a:r>
              <a:rPr lang="en-US" dirty="0"/>
              <a:t>Provide documentation of the annual tabletop and full scale exercises</a:t>
            </a:r>
          </a:p>
          <a:p>
            <a:r>
              <a:rPr lang="en-US" dirty="0"/>
              <a:t>Provide documentation of hospice's efforts to identify a full-scale community based exercise if not participate in one</a:t>
            </a:r>
          </a:p>
          <a:p>
            <a:r>
              <a:rPr lang="en-US" dirty="0"/>
              <a:t>Provide documentation of the hospice’s analysis and response and how emergency program is updated based on the analysis  </a:t>
            </a:r>
          </a:p>
          <a:p>
            <a:r>
              <a:rPr lang="en-US" dirty="0"/>
              <a:t>Keep documentation of testing (exercises) for a minimum of 3 years </a:t>
            </a:r>
          </a:p>
        </p:txBody>
      </p:sp>
    </p:spTree>
    <p:extLst>
      <p:ext uri="{BB962C8B-B14F-4D97-AF65-F5344CB8AC3E}">
        <p14:creationId xmlns:p14="http://schemas.microsoft.com/office/powerpoint/2010/main" val="1058550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472D-AC9E-4FB0-81C2-130B083C67B5}"/>
              </a:ext>
            </a:extLst>
          </p:cNvPr>
          <p:cNvSpPr>
            <a:spLocks noGrp="1"/>
          </p:cNvSpPr>
          <p:nvPr>
            <p:ph type="title"/>
          </p:nvPr>
        </p:nvSpPr>
        <p:spPr>
          <a:xfrm>
            <a:off x="457200" y="205979"/>
            <a:ext cx="8610600" cy="857250"/>
          </a:xfrm>
        </p:spPr>
        <p:txBody>
          <a:bodyPr>
            <a:normAutofit/>
          </a:bodyPr>
          <a:lstStyle/>
          <a:p>
            <a:r>
              <a:rPr lang="en-US" sz="2800" dirty="0"/>
              <a:t>§418.113 Emergency Preparedness Standards</a:t>
            </a:r>
          </a:p>
        </p:txBody>
      </p:sp>
      <p:sp>
        <p:nvSpPr>
          <p:cNvPr id="3" name="Content Placeholder 2">
            <a:extLst>
              <a:ext uri="{FF2B5EF4-FFF2-40B4-BE49-F238E27FC236}">
                <a16:creationId xmlns:a16="http://schemas.microsoft.com/office/drawing/2014/main" id="{4269516F-CF4F-4EEE-85EB-8331441889B9}"/>
              </a:ext>
            </a:extLst>
          </p:cNvPr>
          <p:cNvSpPr>
            <a:spLocks noGrp="1"/>
          </p:cNvSpPr>
          <p:nvPr>
            <p:ph idx="1"/>
          </p:nvPr>
        </p:nvSpPr>
        <p:spPr/>
        <p:txBody>
          <a:bodyPr/>
          <a:lstStyle/>
          <a:p>
            <a:pPr marL="457200" lvl="1" indent="0">
              <a:buNone/>
            </a:pPr>
            <a:r>
              <a:rPr lang="en-US" dirty="0"/>
              <a:t>(a) Emergency Plan</a:t>
            </a:r>
          </a:p>
          <a:p>
            <a:pPr marL="457200" lvl="1" indent="0">
              <a:buNone/>
            </a:pPr>
            <a:r>
              <a:rPr lang="en-US" dirty="0"/>
              <a:t>(b) Policies and Procedures</a:t>
            </a:r>
          </a:p>
          <a:p>
            <a:pPr marL="457200" lvl="1" indent="0">
              <a:buNone/>
            </a:pPr>
            <a:r>
              <a:rPr lang="en-US" dirty="0"/>
              <a:t>(c) Communication Plan </a:t>
            </a:r>
          </a:p>
          <a:p>
            <a:pPr marL="457200" lvl="1" indent="0">
              <a:buNone/>
            </a:pPr>
            <a:r>
              <a:rPr lang="en-US" dirty="0"/>
              <a:t>(d) Training and Testing </a:t>
            </a:r>
          </a:p>
          <a:p>
            <a:pPr marL="457200" lvl="1" indent="0">
              <a:buNone/>
            </a:pPr>
            <a:r>
              <a:rPr lang="en-US" dirty="0">
                <a:solidFill>
                  <a:srgbClr val="C00000"/>
                </a:solidFill>
              </a:rPr>
              <a:t>(e) Integrated Healthcare Systems </a:t>
            </a:r>
          </a:p>
        </p:txBody>
      </p:sp>
    </p:spTree>
    <p:extLst>
      <p:ext uri="{BB962C8B-B14F-4D97-AF65-F5344CB8AC3E}">
        <p14:creationId xmlns:p14="http://schemas.microsoft.com/office/powerpoint/2010/main" val="3429211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DBA2-11B1-420A-B236-3A8ADBEC5279}"/>
              </a:ext>
            </a:extLst>
          </p:cNvPr>
          <p:cNvSpPr>
            <a:spLocks noGrp="1"/>
          </p:cNvSpPr>
          <p:nvPr>
            <p:ph type="title"/>
          </p:nvPr>
        </p:nvSpPr>
        <p:spPr>
          <a:xfrm>
            <a:off x="457200" y="205979"/>
            <a:ext cx="8610600" cy="857250"/>
          </a:xfrm>
        </p:spPr>
        <p:txBody>
          <a:bodyPr>
            <a:normAutofit/>
          </a:bodyPr>
          <a:lstStyle/>
          <a:p>
            <a:r>
              <a:rPr lang="en-US" sz="2800" dirty="0"/>
              <a:t>§418.113(e) Integrated Healthcare Systems</a:t>
            </a:r>
          </a:p>
        </p:txBody>
      </p:sp>
      <p:sp>
        <p:nvSpPr>
          <p:cNvPr id="3" name="Content Placeholder 2">
            <a:extLst>
              <a:ext uri="{FF2B5EF4-FFF2-40B4-BE49-F238E27FC236}">
                <a16:creationId xmlns:a16="http://schemas.microsoft.com/office/drawing/2014/main" id="{118F8FC8-27C1-4E49-BC76-2875FF370B5D}"/>
              </a:ext>
            </a:extLst>
          </p:cNvPr>
          <p:cNvSpPr>
            <a:spLocks noGrp="1"/>
          </p:cNvSpPr>
          <p:nvPr>
            <p:ph idx="1"/>
          </p:nvPr>
        </p:nvSpPr>
        <p:spPr>
          <a:xfrm>
            <a:off x="457200" y="1200150"/>
            <a:ext cx="8229600" cy="3394472"/>
          </a:xfrm>
        </p:spPr>
        <p:txBody>
          <a:bodyPr>
            <a:normAutofit fontScale="55000" lnSpcReduction="20000"/>
          </a:bodyPr>
          <a:lstStyle/>
          <a:p>
            <a:pPr>
              <a:spcAft>
                <a:spcPts val="1200"/>
              </a:spcAft>
            </a:pPr>
            <a:r>
              <a:rPr lang="en-US" dirty="0"/>
              <a:t>Healthcare systems with multiple provider numbers have the option to develop a unified and integrated emergency preparedness program </a:t>
            </a:r>
          </a:p>
          <a:p>
            <a:pPr>
              <a:spcAft>
                <a:spcPts val="1200"/>
              </a:spcAft>
            </a:pPr>
            <a:r>
              <a:rPr lang="en-US" dirty="0"/>
              <a:t>All entities need to participate in development of the program and the annual review </a:t>
            </a:r>
          </a:p>
          <a:p>
            <a:pPr>
              <a:spcAft>
                <a:spcPts val="1200"/>
              </a:spcAft>
            </a:pPr>
            <a:r>
              <a:rPr lang="en-US" dirty="0"/>
              <a:t>Must include community-based risk assessment and an individual facility-based risk assessment for each separately certified facility using the all-hazards approach</a:t>
            </a:r>
          </a:p>
          <a:p>
            <a:pPr>
              <a:spcAft>
                <a:spcPts val="1200"/>
              </a:spcAft>
            </a:pPr>
            <a:r>
              <a:rPr lang="en-US" dirty="0"/>
              <a:t>Communication plan and training and testing program must be coordinated  </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149677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the Webinar</a:t>
            </a:r>
          </a:p>
        </p:txBody>
      </p:sp>
      <p:sp>
        <p:nvSpPr>
          <p:cNvPr id="3" name="Text Placeholder 2"/>
          <p:cNvSpPr>
            <a:spLocks noGrp="1"/>
          </p:cNvSpPr>
          <p:nvPr>
            <p:ph type="body" sz="quarter" idx="13"/>
          </p:nvPr>
        </p:nvSpPr>
        <p:spPr/>
        <p:txBody>
          <a:bodyPr>
            <a:normAutofit/>
          </a:bodyPr>
          <a:lstStyle/>
          <a:p>
            <a:r>
              <a:rPr lang="en-US" dirty="0"/>
              <a:t>Review Advanced Copy of Interpretive Guidelines as they relate to hospices</a:t>
            </a:r>
          </a:p>
          <a:p>
            <a:r>
              <a:rPr lang="en-US" dirty="0"/>
              <a:t>Develop a series of “be ready” criteria </a:t>
            </a:r>
          </a:p>
          <a:p>
            <a:r>
              <a:rPr lang="en-US" dirty="0"/>
              <a:t>Actions of the Prudent Hospice </a:t>
            </a:r>
          </a:p>
          <a:p>
            <a:endParaRPr lang="en-US" dirty="0"/>
          </a:p>
          <a:p>
            <a:endParaRPr lang="en-US" dirty="0"/>
          </a:p>
          <a:p>
            <a:endParaRPr lang="en-US" dirty="0"/>
          </a:p>
        </p:txBody>
      </p:sp>
    </p:spTree>
    <p:extLst>
      <p:ext uri="{BB962C8B-B14F-4D97-AF65-F5344CB8AC3E}">
        <p14:creationId xmlns:p14="http://schemas.microsoft.com/office/powerpoint/2010/main" val="2019151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28F11-4696-4A2B-864D-B37993A7A552}"/>
              </a:ext>
            </a:extLst>
          </p:cNvPr>
          <p:cNvSpPr>
            <a:spLocks noGrp="1"/>
          </p:cNvSpPr>
          <p:nvPr>
            <p:ph type="title"/>
          </p:nvPr>
        </p:nvSpPr>
        <p:spPr/>
        <p:txBody>
          <a:bodyPr/>
          <a:lstStyle/>
          <a:p>
            <a:r>
              <a:rPr lang="en-US" dirty="0"/>
              <a:t>Be Ready to </a:t>
            </a:r>
          </a:p>
        </p:txBody>
      </p:sp>
      <p:sp>
        <p:nvSpPr>
          <p:cNvPr id="3" name="Content Placeholder 2">
            <a:extLst>
              <a:ext uri="{FF2B5EF4-FFF2-40B4-BE49-F238E27FC236}">
                <a16:creationId xmlns:a16="http://schemas.microsoft.com/office/drawing/2014/main" id="{3EDB607A-A6A4-4270-B111-76836F5D8900}"/>
              </a:ext>
            </a:extLst>
          </p:cNvPr>
          <p:cNvSpPr>
            <a:spLocks noGrp="1"/>
          </p:cNvSpPr>
          <p:nvPr>
            <p:ph idx="1"/>
          </p:nvPr>
        </p:nvSpPr>
        <p:spPr/>
        <p:txBody>
          <a:bodyPr>
            <a:normAutofit fontScale="77500" lnSpcReduction="20000"/>
          </a:bodyPr>
          <a:lstStyle/>
          <a:p>
            <a:r>
              <a:rPr lang="en-US" dirty="0"/>
              <a:t>Provide documentation </a:t>
            </a:r>
          </a:p>
          <a:p>
            <a:pPr lvl="1"/>
            <a:r>
              <a:rPr lang="en-US" dirty="0"/>
              <a:t>Verifying hospice within the system was actively involved in the unified emergency preparedness program </a:t>
            </a:r>
          </a:p>
          <a:p>
            <a:pPr lvl="1"/>
            <a:r>
              <a:rPr lang="en-US" dirty="0"/>
              <a:t>Verifying hospice was actively involved in the annual reviews and updates</a:t>
            </a:r>
          </a:p>
          <a:p>
            <a:r>
              <a:rPr lang="en-US" dirty="0"/>
              <a:t>Be prepared to provide a copy of the program </a:t>
            </a:r>
          </a:p>
          <a:p>
            <a:r>
              <a:rPr lang="en-US" dirty="0"/>
              <a:t>Discuss how the unified and integrated emergency preparedness program is updated based on changes within the healthcare system </a:t>
            </a:r>
          </a:p>
          <a:p>
            <a:endParaRPr lang="en-US" dirty="0"/>
          </a:p>
        </p:txBody>
      </p:sp>
    </p:spTree>
    <p:extLst>
      <p:ext uri="{BB962C8B-B14F-4D97-AF65-F5344CB8AC3E}">
        <p14:creationId xmlns:p14="http://schemas.microsoft.com/office/powerpoint/2010/main" val="2484796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72711-49C9-437A-95FB-8CAC56658205}"/>
              </a:ext>
            </a:extLst>
          </p:cNvPr>
          <p:cNvSpPr>
            <a:spLocks noGrp="1"/>
          </p:cNvSpPr>
          <p:nvPr>
            <p:ph type="title"/>
          </p:nvPr>
        </p:nvSpPr>
        <p:spPr>
          <a:xfrm>
            <a:off x="457200" y="205979"/>
            <a:ext cx="8458200" cy="857250"/>
          </a:xfrm>
        </p:spPr>
        <p:txBody>
          <a:bodyPr/>
          <a:lstStyle/>
          <a:p>
            <a:r>
              <a:rPr lang="en-US" dirty="0"/>
              <a:t>Actions of the Prudent Hospice</a:t>
            </a:r>
          </a:p>
        </p:txBody>
      </p:sp>
      <p:sp>
        <p:nvSpPr>
          <p:cNvPr id="3" name="Content Placeholder 2">
            <a:extLst>
              <a:ext uri="{FF2B5EF4-FFF2-40B4-BE49-F238E27FC236}">
                <a16:creationId xmlns:a16="http://schemas.microsoft.com/office/drawing/2014/main" id="{296B5282-F4FB-42A0-8E9D-597F6616712C}"/>
              </a:ext>
            </a:extLst>
          </p:cNvPr>
          <p:cNvSpPr>
            <a:spLocks noGrp="1"/>
          </p:cNvSpPr>
          <p:nvPr>
            <p:ph idx="1"/>
          </p:nvPr>
        </p:nvSpPr>
        <p:spPr/>
        <p:txBody>
          <a:bodyPr>
            <a:normAutofit fontScale="70000" lnSpcReduction="20000"/>
          </a:bodyPr>
          <a:lstStyle/>
          <a:p>
            <a:r>
              <a:rPr lang="en-US" dirty="0"/>
              <a:t>Read the Advanced Copy of the Interpretive Guidelines </a:t>
            </a:r>
          </a:p>
          <a:p>
            <a:r>
              <a:rPr lang="en-US" dirty="0"/>
              <a:t>Connect with local and state emergency management agencies and health departments </a:t>
            </a:r>
          </a:p>
          <a:p>
            <a:r>
              <a:rPr lang="en-US" dirty="0"/>
              <a:t>Determine if Healthcare Coalition exists in your area and connect with them </a:t>
            </a:r>
          </a:p>
          <a:p>
            <a:r>
              <a:rPr lang="en-US" dirty="0"/>
              <a:t>Review Emergency and Communication plan for all required elements </a:t>
            </a:r>
          </a:p>
          <a:p>
            <a:r>
              <a:rPr lang="en-US" dirty="0"/>
              <a:t>Complete initial training for all staff and volunteers</a:t>
            </a:r>
          </a:p>
          <a:p>
            <a:r>
              <a:rPr lang="en-US" dirty="0"/>
              <a:t>Get both exercises under your belt before 11/15/17</a:t>
            </a:r>
          </a:p>
          <a:p>
            <a:endParaRPr lang="en-US" dirty="0"/>
          </a:p>
        </p:txBody>
      </p:sp>
    </p:spTree>
    <p:extLst>
      <p:ext uri="{BB962C8B-B14F-4D97-AF65-F5344CB8AC3E}">
        <p14:creationId xmlns:p14="http://schemas.microsoft.com/office/powerpoint/2010/main" val="3052288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E8D5-89C2-41FE-8251-6E1F8C28A81E}"/>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3BE82189-74AD-4184-A55B-5F44C7A415D2}"/>
              </a:ext>
            </a:extLst>
          </p:cNvPr>
          <p:cNvSpPr>
            <a:spLocks noGrp="1"/>
          </p:cNvSpPr>
          <p:nvPr>
            <p:ph idx="1"/>
          </p:nvPr>
        </p:nvSpPr>
        <p:spPr/>
        <p:txBody>
          <a:bodyPr>
            <a:normAutofit fontScale="92500" lnSpcReduction="20000"/>
          </a:bodyPr>
          <a:lstStyle/>
          <a:p>
            <a:pPr marL="0" indent="0">
              <a:buNone/>
            </a:pPr>
            <a:r>
              <a:rPr lang="en-US" sz="3000" dirty="0"/>
              <a:t>Survey &amp; Certification – Emergency Preparedness</a:t>
            </a:r>
          </a:p>
          <a:p>
            <a:pPr marL="457200" lvl="1" indent="0">
              <a:spcAft>
                <a:spcPts val="1200"/>
              </a:spcAft>
              <a:buNone/>
            </a:pPr>
            <a:r>
              <a:rPr lang="en-US" dirty="0">
                <a:hlinkClick r:id="rId3"/>
              </a:rPr>
              <a:t>https://www.cms.gov/Medicare/Provider-Enrollment-and-Certification/SurveyCertEmergPrep/index.html</a:t>
            </a:r>
            <a:endParaRPr lang="en-US" dirty="0"/>
          </a:p>
          <a:p>
            <a:pPr marL="57150" indent="0">
              <a:buNone/>
            </a:pPr>
            <a:r>
              <a:rPr lang="en-US" sz="3000" dirty="0"/>
              <a:t>State Healthcare Coalitions </a:t>
            </a:r>
          </a:p>
          <a:p>
            <a:pPr marL="457200" lvl="1" indent="0">
              <a:buNone/>
            </a:pPr>
            <a:r>
              <a:rPr lang="en-US" dirty="0">
                <a:hlinkClick r:id="rId4"/>
              </a:rPr>
              <a:t>https://www.cms.gov/Medicare/Provider-Enrollment-and-Certification/SurveyCertEmergPrep/Downloads/By-Name-by-State-Healthcare-Coalitions.pdf</a:t>
            </a:r>
            <a:r>
              <a:rPr lang="en-US" dirty="0"/>
              <a:t>    (Or just enter State Health Coalitions in search engine)</a:t>
            </a:r>
          </a:p>
          <a:p>
            <a:pPr marL="457200" lvl="1" indent="0">
              <a:buNone/>
            </a:pPr>
            <a:endParaRPr lang="en-US" dirty="0"/>
          </a:p>
        </p:txBody>
      </p:sp>
    </p:spTree>
    <p:extLst>
      <p:ext uri="{BB962C8B-B14F-4D97-AF65-F5344CB8AC3E}">
        <p14:creationId xmlns:p14="http://schemas.microsoft.com/office/powerpoint/2010/main" val="2076098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51272"/>
          </a:xfrm>
        </p:spPr>
        <p:txBody>
          <a:bodyPr>
            <a:normAutofit/>
          </a:bodyPr>
          <a:lstStyle/>
          <a:p>
            <a:pPr algn="ctr"/>
            <a:r>
              <a:rPr lang="en-US" dirty="0"/>
              <a:t>To Contact Us</a:t>
            </a:r>
          </a:p>
        </p:txBody>
      </p:sp>
      <p:sp>
        <p:nvSpPr>
          <p:cNvPr id="3" name="Content Placeholder 2"/>
          <p:cNvSpPr>
            <a:spLocks noGrp="1"/>
          </p:cNvSpPr>
          <p:nvPr>
            <p:ph idx="1"/>
          </p:nvPr>
        </p:nvSpPr>
        <p:spPr>
          <a:xfrm>
            <a:off x="381000" y="857253"/>
            <a:ext cx="8305800" cy="3712489"/>
          </a:xfrm>
        </p:spPr>
        <p:txBody>
          <a:bodyPr>
            <a:normAutofit fontScale="25000" lnSpcReduction="20000"/>
          </a:bodyPr>
          <a:lstStyle/>
          <a:p>
            <a:pPr marL="0" indent="0" algn="ctr">
              <a:buNone/>
            </a:pPr>
            <a:endParaRPr lang="en-US" dirty="0"/>
          </a:p>
          <a:p>
            <a:pPr marL="0" indent="0" algn="ctr">
              <a:buNone/>
            </a:pPr>
            <a:r>
              <a:rPr lang="en-US" sz="5600" dirty="0"/>
              <a:t>Susan Balfour</a:t>
            </a:r>
          </a:p>
          <a:p>
            <a:pPr marL="0" indent="0" algn="ctr">
              <a:buNone/>
            </a:pPr>
            <a:r>
              <a:rPr lang="en-US" sz="5600" dirty="0"/>
              <a:t>919-491-0699</a:t>
            </a:r>
          </a:p>
          <a:p>
            <a:pPr marL="0" indent="0" algn="ctr">
              <a:buNone/>
            </a:pPr>
            <a:r>
              <a:rPr lang="en-US" sz="5600" dirty="0">
                <a:hlinkClick r:id="rId3"/>
              </a:rPr>
              <a:t>Susan@HospiceFundamentals.com</a:t>
            </a:r>
            <a:endParaRPr lang="en-US" sz="5600" dirty="0"/>
          </a:p>
          <a:p>
            <a:pPr marL="0" indent="0" algn="ctr">
              <a:buNone/>
            </a:pPr>
            <a:endParaRPr lang="en-US" sz="5600" dirty="0"/>
          </a:p>
          <a:p>
            <a:pPr marL="0" indent="0" algn="ctr">
              <a:buNone/>
            </a:pPr>
            <a:r>
              <a:rPr lang="en-US" sz="5600" dirty="0"/>
              <a:t>Roseanne Berry</a:t>
            </a:r>
          </a:p>
          <a:p>
            <a:pPr marL="0" indent="0" algn="ctr">
              <a:buNone/>
            </a:pPr>
            <a:r>
              <a:rPr lang="en-US" sz="5600" dirty="0"/>
              <a:t>480-650-5604</a:t>
            </a:r>
          </a:p>
          <a:p>
            <a:pPr marL="0" indent="0" algn="ctr">
              <a:buNone/>
            </a:pPr>
            <a:r>
              <a:rPr lang="en-US" sz="5600" dirty="0">
                <a:hlinkClick r:id="rId4"/>
              </a:rPr>
              <a:t>Roseanne@HospiceFundamentals.com</a:t>
            </a:r>
            <a:endParaRPr lang="en-US" sz="5600" dirty="0"/>
          </a:p>
          <a:p>
            <a:pPr marL="0" indent="0" algn="ctr">
              <a:buNone/>
            </a:pPr>
            <a:endParaRPr lang="en-US" sz="5600" dirty="0"/>
          </a:p>
          <a:p>
            <a:pPr marL="0" indent="0" algn="ctr">
              <a:buNone/>
            </a:pPr>
            <a:r>
              <a:rPr lang="en-US" sz="5600" dirty="0"/>
              <a:t>Charlene Ross</a:t>
            </a:r>
          </a:p>
          <a:p>
            <a:pPr marL="0" lvl="1" indent="0" algn="ctr">
              <a:buNone/>
            </a:pPr>
            <a:r>
              <a:rPr lang="en-US" sz="5600" dirty="0"/>
              <a:t>602-740-0783</a:t>
            </a:r>
          </a:p>
          <a:p>
            <a:pPr marL="0" indent="0" algn="ctr">
              <a:buNone/>
            </a:pPr>
            <a:r>
              <a:rPr lang="en-US" sz="5600" dirty="0">
                <a:hlinkClick r:id="rId5"/>
              </a:rPr>
              <a:t>Charlene@HospiceFundamentals.com</a:t>
            </a:r>
            <a:endParaRPr lang="en-US" sz="5600" dirty="0"/>
          </a:p>
          <a:p>
            <a:pPr marL="0" indent="0">
              <a:buNone/>
            </a:pPr>
            <a:r>
              <a:rPr lang="en-US" sz="5600" dirty="0"/>
              <a:t>The information enclosed was current at the time it was presented. This presentation is intended to serve as a tool to assist providers and is not intended to grant rights or impose obligations.</a:t>
            </a:r>
          </a:p>
          <a:p>
            <a:pPr marL="0" indent="0">
              <a:buNone/>
            </a:pPr>
            <a:endParaRPr lang="en-US" sz="5600" dirty="0"/>
          </a:p>
          <a:p>
            <a:pPr marL="0" indent="0">
              <a:buNone/>
            </a:pPr>
            <a:r>
              <a:rPr lang="en-US" sz="5600" dirty="0"/>
              <a:t>Although every reasonable effort has been made to assure the accuracy of the information within these pages, the ultimate responsibility for the correct submission of claims and response to any remittance advice lies with the provider of services.</a:t>
            </a:r>
          </a:p>
          <a:p>
            <a:pPr marL="0" indent="0" algn="ctr">
              <a:buNone/>
            </a:pPr>
            <a:endParaRPr lang="en-US" sz="5600" dirty="0"/>
          </a:p>
          <a:p>
            <a:endParaRPr lang="en-US" dirty="0"/>
          </a:p>
        </p:txBody>
      </p:sp>
    </p:spTree>
    <p:extLst>
      <p:ext uri="{BB962C8B-B14F-4D97-AF65-F5344CB8AC3E}">
        <p14:creationId xmlns:p14="http://schemas.microsoft.com/office/powerpoint/2010/main" val="1271954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Rule &amp; Its Dates  </a:t>
            </a:r>
          </a:p>
        </p:txBody>
      </p:sp>
      <p:graphicFrame>
        <p:nvGraphicFramePr>
          <p:cNvPr id="4" name="Table 3"/>
          <p:cNvGraphicFramePr>
            <a:graphicFrameLocks noGrp="1"/>
          </p:cNvGraphicFramePr>
          <p:nvPr>
            <p:extLst>
              <p:ext uri="{D42A27DB-BD31-4B8C-83A1-F6EECF244321}">
                <p14:modId xmlns:p14="http://schemas.microsoft.com/office/powerpoint/2010/main" val="4000270540"/>
              </p:ext>
            </p:extLst>
          </p:nvPr>
        </p:nvGraphicFramePr>
        <p:xfrm>
          <a:off x="533400" y="1352550"/>
          <a:ext cx="7162800" cy="2346960"/>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137160">
                <a:tc>
                  <a:txBody>
                    <a:bodyPr/>
                    <a:lstStyle/>
                    <a:p>
                      <a:r>
                        <a:rPr lang="en-US" sz="2800" u="sng" dirty="0"/>
                        <a:t>When </a:t>
                      </a:r>
                    </a:p>
                  </a:txBody>
                  <a:tcPr/>
                </a:tc>
                <a:tc>
                  <a:txBody>
                    <a:bodyPr/>
                    <a:lstStyle/>
                    <a:p>
                      <a:r>
                        <a:rPr lang="en-US" sz="2800" u="sng" dirty="0"/>
                        <a:t>What </a:t>
                      </a:r>
                    </a:p>
                  </a:txBody>
                  <a:tcPr/>
                </a:tc>
                <a:extLst>
                  <a:ext uri="{0D108BD9-81ED-4DB2-BD59-A6C34878D82A}">
                    <a16:rowId xmlns:a16="http://schemas.microsoft.com/office/drawing/2014/main" val="10000"/>
                  </a:ext>
                </a:extLst>
              </a:tr>
              <a:tr h="370840">
                <a:tc>
                  <a:txBody>
                    <a:bodyPr/>
                    <a:lstStyle/>
                    <a:p>
                      <a:r>
                        <a:rPr lang="en-US" sz="2400" dirty="0"/>
                        <a:t>12/27/2013</a:t>
                      </a:r>
                    </a:p>
                  </a:txBody>
                  <a:tcPr/>
                </a:tc>
                <a:tc>
                  <a:txBody>
                    <a:bodyPr/>
                    <a:lstStyle/>
                    <a:p>
                      <a:r>
                        <a:rPr lang="en-US" sz="2400" dirty="0"/>
                        <a:t>Proposed Rule Published</a:t>
                      </a:r>
                    </a:p>
                  </a:txBody>
                  <a:tcPr/>
                </a:tc>
                <a:extLst>
                  <a:ext uri="{0D108BD9-81ED-4DB2-BD59-A6C34878D82A}">
                    <a16:rowId xmlns:a16="http://schemas.microsoft.com/office/drawing/2014/main" val="10001"/>
                  </a:ext>
                </a:extLst>
              </a:tr>
              <a:tr h="370840">
                <a:tc>
                  <a:txBody>
                    <a:bodyPr/>
                    <a:lstStyle/>
                    <a:p>
                      <a:r>
                        <a:rPr lang="en-US" sz="2400" dirty="0"/>
                        <a:t>9/16/2016</a:t>
                      </a:r>
                    </a:p>
                  </a:txBody>
                  <a:tcPr/>
                </a:tc>
                <a:tc>
                  <a:txBody>
                    <a:bodyPr/>
                    <a:lstStyle/>
                    <a:p>
                      <a:r>
                        <a:rPr lang="en-US" sz="2400" dirty="0"/>
                        <a:t>Final Rule Published</a:t>
                      </a:r>
                    </a:p>
                  </a:txBody>
                  <a:tcPr/>
                </a:tc>
                <a:extLst>
                  <a:ext uri="{0D108BD9-81ED-4DB2-BD59-A6C34878D82A}">
                    <a16:rowId xmlns:a16="http://schemas.microsoft.com/office/drawing/2014/main" val="10002"/>
                  </a:ext>
                </a:extLst>
              </a:tr>
              <a:tr h="370840">
                <a:tc>
                  <a:txBody>
                    <a:bodyPr/>
                    <a:lstStyle/>
                    <a:p>
                      <a:r>
                        <a:rPr lang="en-US" sz="2400" dirty="0"/>
                        <a:t>11/15/2016</a:t>
                      </a:r>
                    </a:p>
                  </a:txBody>
                  <a:tcPr/>
                </a:tc>
                <a:tc>
                  <a:txBody>
                    <a:bodyPr/>
                    <a:lstStyle/>
                    <a:p>
                      <a:r>
                        <a:rPr lang="en-US" sz="2400" dirty="0"/>
                        <a:t>Effective Date</a:t>
                      </a:r>
                    </a:p>
                  </a:txBody>
                  <a:tcPr/>
                </a:tc>
                <a:extLst>
                  <a:ext uri="{0D108BD9-81ED-4DB2-BD59-A6C34878D82A}">
                    <a16:rowId xmlns:a16="http://schemas.microsoft.com/office/drawing/2014/main" val="10003"/>
                  </a:ext>
                </a:extLst>
              </a:tr>
              <a:tr h="370840">
                <a:tc>
                  <a:txBody>
                    <a:bodyPr/>
                    <a:lstStyle/>
                    <a:p>
                      <a:r>
                        <a:rPr lang="en-US" sz="2400" dirty="0"/>
                        <a:t>11/15/2017</a:t>
                      </a:r>
                    </a:p>
                  </a:txBody>
                  <a:tcPr/>
                </a:tc>
                <a:tc>
                  <a:txBody>
                    <a:bodyPr/>
                    <a:lstStyle/>
                    <a:p>
                      <a:r>
                        <a:rPr lang="en-US" sz="2400" dirty="0"/>
                        <a:t>Implementation Date </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7237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319" y="15938"/>
            <a:ext cx="7081520" cy="857250"/>
          </a:xfrm>
        </p:spPr>
        <p:txBody>
          <a:bodyPr/>
          <a:lstStyle/>
          <a:p>
            <a:r>
              <a:rPr lang="en-US" dirty="0"/>
              <a:t>Goals for the Rule</a:t>
            </a:r>
          </a:p>
        </p:txBody>
      </p:sp>
      <p:graphicFrame>
        <p:nvGraphicFramePr>
          <p:cNvPr id="5" name="Content Placeholder 7"/>
          <p:cNvGraphicFramePr>
            <a:graphicFrameLocks/>
          </p:cNvGraphicFramePr>
          <p:nvPr>
            <p:extLst>
              <p:ext uri="{D42A27DB-BD31-4B8C-83A1-F6EECF244321}">
                <p14:modId xmlns:p14="http://schemas.microsoft.com/office/powerpoint/2010/main" val="1232122258"/>
              </p:ext>
            </p:extLst>
          </p:nvPr>
        </p:nvGraphicFramePr>
        <p:xfrm>
          <a:off x="1087051" y="742951"/>
          <a:ext cx="7523550" cy="3384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6320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A413-0ADA-4226-9937-549260338B62}"/>
              </a:ext>
            </a:extLst>
          </p:cNvPr>
          <p:cNvSpPr>
            <a:spLocks noGrp="1"/>
          </p:cNvSpPr>
          <p:nvPr>
            <p:ph type="title"/>
          </p:nvPr>
        </p:nvSpPr>
        <p:spPr>
          <a:xfrm>
            <a:off x="457200" y="205979"/>
            <a:ext cx="8610600" cy="857250"/>
          </a:xfrm>
        </p:spPr>
        <p:txBody>
          <a:bodyPr/>
          <a:lstStyle/>
          <a:p>
            <a:r>
              <a:rPr lang="en-US" dirty="0"/>
              <a:t>§418.113 Emergency Preparedness</a:t>
            </a:r>
          </a:p>
        </p:txBody>
      </p:sp>
      <p:sp>
        <p:nvSpPr>
          <p:cNvPr id="3" name="Content Placeholder 2">
            <a:extLst>
              <a:ext uri="{FF2B5EF4-FFF2-40B4-BE49-F238E27FC236}">
                <a16:creationId xmlns:a16="http://schemas.microsoft.com/office/drawing/2014/main" id="{17877C54-C00A-4215-8A43-B26F9F57A7D3}"/>
              </a:ext>
            </a:extLst>
          </p:cNvPr>
          <p:cNvSpPr>
            <a:spLocks noGrp="1"/>
          </p:cNvSpPr>
          <p:nvPr>
            <p:ph idx="1"/>
          </p:nvPr>
        </p:nvSpPr>
        <p:spPr/>
        <p:txBody>
          <a:bodyPr/>
          <a:lstStyle/>
          <a:p>
            <a:pPr marL="742950" indent="-742950">
              <a:buFont typeface="+mj-lt"/>
              <a:buAutoNum type="alphaLcParenR"/>
            </a:pPr>
            <a:r>
              <a:rPr lang="en-US" dirty="0"/>
              <a:t>Emergency Plan</a:t>
            </a:r>
          </a:p>
          <a:p>
            <a:pPr marL="742950" indent="-742950">
              <a:buFont typeface="+mj-lt"/>
              <a:buAutoNum type="alphaLcParenR"/>
            </a:pPr>
            <a:r>
              <a:rPr lang="en-US" dirty="0"/>
              <a:t>Policies and Procedures</a:t>
            </a:r>
          </a:p>
          <a:p>
            <a:pPr marL="742950" indent="-742950">
              <a:buFont typeface="+mj-lt"/>
              <a:buAutoNum type="alphaLcParenR"/>
            </a:pPr>
            <a:r>
              <a:rPr lang="en-US" dirty="0"/>
              <a:t>Communication Plan </a:t>
            </a:r>
          </a:p>
          <a:p>
            <a:pPr marL="742950" indent="-742950">
              <a:buFont typeface="+mj-lt"/>
              <a:buAutoNum type="alphaLcParenR"/>
            </a:pPr>
            <a:r>
              <a:rPr lang="en-US" dirty="0"/>
              <a:t>Training and testing</a:t>
            </a:r>
          </a:p>
          <a:p>
            <a:pPr marL="742950" indent="-742950">
              <a:buFont typeface="+mj-lt"/>
              <a:buAutoNum type="alphaLcParenR"/>
            </a:pPr>
            <a:r>
              <a:rPr lang="en-US" dirty="0"/>
              <a:t>Integrated healthcare systems</a:t>
            </a:r>
          </a:p>
        </p:txBody>
      </p:sp>
    </p:spTree>
    <p:extLst>
      <p:ext uri="{BB962C8B-B14F-4D97-AF65-F5344CB8AC3E}">
        <p14:creationId xmlns:p14="http://schemas.microsoft.com/office/powerpoint/2010/main" val="2146994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9"/>
            <a:ext cx="8686800" cy="857250"/>
          </a:xfrm>
        </p:spPr>
        <p:txBody>
          <a:bodyPr>
            <a:normAutofit/>
          </a:bodyPr>
          <a:lstStyle/>
          <a:p>
            <a:r>
              <a:rPr lang="en-US" sz="2800" dirty="0"/>
              <a:t>The Hospice Emergency Preparedness CoP</a:t>
            </a:r>
          </a:p>
        </p:txBody>
      </p:sp>
      <p:sp>
        <p:nvSpPr>
          <p:cNvPr id="5" name="Content Placeholder 4"/>
          <p:cNvSpPr>
            <a:spLocks noGrp="1"/>
          </p:cNvSpPr>
          <p:nvPr>
            <p:ph idx="1"/>
          </p:nvPr>
        </p:nvSpPr>
        <p:spPr/>
        <p:txBody>
          <a:bodyPr>
            <a:normAutofit lnSpcReduction="10000"/>
          </a:bodyPr>
          <a:lstStyle/>
          <a:p>
            <a:pPr marL="0" indent="0">
              <a:buNone/>
            </a:pPr>
            <a:r>
              <a:rPr lang="en-US" sz="2400" dirty="0"/>
              <a:t>Opening requirements of the condition state that the hospice must</a:t>
            </a:r>
          </a:p>
          <a:p>
            <a:r>
              <a:rPr lang="en-US" sz="2400" dirty="0"/>
              <a:t>Comply with all applicable Federal, State and local emergency preparedness requirements</a:t>
            </a:r>
          </a:p>
          <a:p>
            <a:r>
              <a:rPr lang="en-US" sz="2400" dirty="0"/>
              <a:t>Develop and maintain an emergency preparedness plan (EPP) that must include, but not be limited to, the four elements.  </a:t>
            </a:r>
          </a:p>
          <a:p>
            <a:pPr lvl="1"/>
            <a:r>
              <a:rPr lang="en-US" sz="1600" dirty="0"/>
              <a:t>Risk assessment and Emergency Plan</a:t>
            </a:r>
          </a:p>
          <a:p>
            <a:pPr lvl="1"/>
            <a:r>
              <a:rPr lang="en-US" sz="1600" dirty="0"/>
              <a:t>Policies and procedures </a:t>
            </a:r>
          </a:p>
          <a:p>
            <a:pPr lvl="1"/>
            <a:r>
              <a:rPr lang="en-US" sz="1600" dirty="0"/>
              <a:t>Communication Plan </a:t>
            </a:r>
          </a:p>
          <a:p>
            <a:pPr lvl="1"/>
            <a:r>
              <a:rPr lang="en-US" sz="1600" dirty="0"/>
              <a:t>Training and testing </a:t>
            </a:r>
          </a:p>
          <a:p>
            <a:endParaRPr lang="en-US" sz="2400" dirty="0"/>
          </a:p>
          <a:p>
            <a:pPr marL="0" indent="0">
              <a:buNone/>
            </a:pPr>
            <a:endParaRPr lang="en-US" sz="2400" dirty="0"/>
          </a:p>
        </p:txBody>
      </p:sp>
    </p:spTree>
    <p:extLst>
      <p:ext uri="{BB962C8B-B14F-4D97-AF65-F5344CB8AC3E}">
        <p14:creationId xmlns:p14="http://schemas.microsoft.com/office/powerpoint/2010/main" val="1573498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B3A2D-5636-44CA-83B8-0D0A7CC8E16E}"/>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B7637E24-EBE9-4607-BF7F-7C646B76CC13}"/>
              </a:ext>
            </a:extLst>
          </p:cNvPr>
          <p:cNvGraphicFramePr>
            <a:graphicFrameLocks noGrp="1"/>
          </p:cNvGraphicFramePr>
          <p:nvPr>
            <p:ph idx="1"/>
            <p:extLst>
              <p:ext uri="{D42A27DB-BD31-4B8C-83A1-F6EECF244321}">
                <p14:modId xmlns:p14="http://schemas.microsoft.com/office/powerpoint/2010/main" val="541393716"/>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screenshot of a cell phone&#10;&#10;Description generated with very high confidence">
            <a:extLst>
              <a:ext uri="{FF2B5EF4-FFF2-40B4-BE49-F238E27FC236}">
                <a16:creationId xmlns:a16="http://schemas.microsoft.com/office/drawing/2014/main" id="{90FCDE24-1284-403B-A53A-77D22366D0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92173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RACIE Logo Gro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7856</TotalTime>
  <Words>5022</Words>
  <Application>Microsoft Office PowerPoint</Application>
  <PresentationFormat>On-screen Show (16:9)</PresentationFormat>
  <Paragraphs>476</Paragraphs>
  <Slides>43</Slides>
  <Notes>43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Calibri</vt:lpstr>
      <vt:lpstr>Corbel</vt:lpstr>
      <vt:lpstr>PhoenixScriptFLF</vt:lpstr>
      <vt:lpstr>Arial</vt:lpstr>
      <vt:lpstr>Office Theme</vt:lpstr>
      <vt:lpstr>1_TRACIE Logo Group</vt:lpstr>
      <vt:lpstr>July Subscriber Webinar </vt:lpstr>
      <vt:lpstr>Coming Up on August 11th</vt:lpstr>
      <vt:lpstr>Emergency Preparedness: The Interpretive Guidelines</vt:lpstr>
      <vt:lpstr>Plan for the Webinar</vt:lpstr>
      <vt:lpstr>The Rule &amp; Its Dates  </vt:lpstr>
      <vt:lpstr>Goals for the Rule</vt:lpstr>
      <vt:lpstr>§418.113 Emergency Preparedness</vt:lpstr>
      <vt:lpstr>The Hospice Emergency Preparedness CoP</vt:lpstr>
      <vt:lpstr>PowerPoint Presentation</vt:lpstr>
      <vt:lpstr>§418.113(a) Emergency Plan </vt:lpstr>
      <vt:lpstr>“All-Hazards” Approach </vt:lpstr>
      <vt:lpstr>“All-Hazards” Approach </vt:lpstr>
      <vt:lpstr>§418.113(a) Emergency Plan </vt:lpstr>
      <vt:lpstr>§418.113(a) Emergency Plan </vt:lpstr>
      <vt:lpstr>Does Your Plan Include </vt:lpstr>
      <vt:lpstr>Be Ready to </vt:lpstr>
      <vt:lpstr>The Hospice Regulation</vt:lpstr>
      <vt:lpstr>§418.113(b) Policies and Procedures</vt:lpstr>
      <vt:lpstr>§418.113(b) Policies and Procedures Address</vt:lpstr>
      <vt:lpstr>§418.113(b) Policies and Procedures Address</vt:lpstr>
      <vt:lpstr>§418.113(b) Policies and Procedures Address</vt:lpstr>
      <vt:lpstr>Be Ready to </vt:lpstr>
      <vt:lpstr>Interpretive Guidelines </vt:lpstr>
      <vt:lpstr>§418.113(c) Communication Plan </vt:lpstr>
      <vt:lpstr>§418.113(c) Communication Plan Contains </vt:lpstr>
      <vt:lpstr>§418.113(c) Communication Plan Contains </vt:lpstr>
      <vt:lpstr>§418.113(c) Communication Plan Contains </vt:lpstr>
      <vt:lpstr>§418.113(c) Communication Plan Contains </vt:lpstr>
      <vt:lpstr>Be Ready to </vt:lpstr>
      <vt:lpstr>§418.113 Emergency Preparedness Standards</vt:lpstr>
      <vt:lpstr>§418.113(d) Training and Testing </vt:lpstr>
      <vt:lpstr>§418.113(d) Training and Testing </vt:lpstr>
      <vt:lpstr>Community-Based Exercise </vt:lpstr>
      <vt:lpstr>Hospice-Based Exercise </vt:lpstr>
      <vt:lpstr>Table-Top Exercise </vt:lpstr>
      <vt:lpstr>After The Exercises </vt:lpstr>
      <vt:lpstr>Be Ready to </vt:lpstr>
      <vt:lpstr>§418.113 Emergency Preparedness Standards</vt:lpstr>
      <vt:lpstr>§418.113(e) Integrated Healthcare Systems</vt:lpstr>
      <vt:lpstr>Be Ready to </vt:lpstr>
      <vt:lpstr>Actions of the Prudent Hospice</vt:lpstr>
      <vt:lpstr>Resources </vt:lpstr>
      <vt:lpstr>To Contact Us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Balfour</dc:creator>
  <cp:lastModifiedBy>charlene ross</cp:lastModifiedBy>
  <cp:revision>258</cp:revision>
  <cp:lastPrinted>2017-01-13T15:07:37Z</cp:lastPrinted>
  <dcterms:created xsi:type="dcterms:W3CDTF">2016-02-23T22:44:39Z</dcterms:created>
  <dcterms:modified xsi:type="dcterms:W3CDTF">2017-07-14T19:05:32Z</dcterms:modified>
</cp:coreProperties>
</file>